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</p:sldMasterIdLst>
  <p:notesMasterIdLst>
    <p:notesMasterId r:id="rId30"/>
  </p:notesMasterIdLst>
  <p:handoutMasterIdLst>
    <p:handoutMasterId r:id="rId31"/>
  </p:handoutMasterIdLst>
  <p:sldIdLst>
    <p:sldId id="364" r:id="rId2"/>
    <p:sldId id="366" r:id="rId3"/>
    <p:sldId id="365" r:id="rId4"/>
    <p:sldId id="379" r:id="rId5"/>
    <p:sldId id="370" r:id="rId6"/>
    <p:sldId id="371" r:id="rId7"/>
    <p:sldId id="372" r:id="rId8"/>
    <p:sldId id="374" r:id="rId9"/>
    <p:sldId id="375" r:id="rId10"/>
    <p:sldId id="376" r:id="rId11"/>
    <p:sldId id="377" r:id="rId12"/>
    <p:sldId id="381" r:id="rId13"/>
    <p:sldId id="384" r:id="rId14"/>
    <p:sldId id="385" r:id="rId15"/>
    <p:sldId id="387" r:id="rId16"/>
    <p:sldId id="386" r:id="rId17"/>
    <p:sldId id="388" r:id="rId18"/>
    <p:sldId id="389" r:id="rId19"/>
    <p:sldId id="390" r:id="rId20"/>
    <p:sldId id="391" r:id="rId21"/>
    <p:sldId id="392" r:id="rId22"/>
    <p:sldId id="393" r:id="rId23"/>
    <p:sldId id="394" r:id="rId24"/>
    <p:sldId id="395" r:id="rId25"/>
    <p:sldId id="396" r:id="rId26"/>
    <p:sldId id="397" r:id="rId27"/>
    <p:sldId id="399" r:id="rId28"/>
    <p:sldId id="398" r:id="rId2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04"/>
    <a:srgbClr val="996600"/>
    <a:srgbClr val="00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2" autoAdjust="0"/>
    <p:restoredTop sz="82779" autoAdjust="0"/>
  </p:normalViewPr>
  <p:slideViewPr>
    <p:cSldViewPr snapToObjects="1">
      <p:cViewPr>
        <p:scale>
          <a:sx n="125" d="100"/>
          <a:sy n="125" d="100"/>
        </p:scale>
        <p:origin x="-1680" y="-7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49B741-88AC-6046-8125-575B19BFA23B}" type="datetime1">
              <a:rPr lang="en-CA" smtClean="0"/>
              <a:t>14-02-10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2D7C3F-8DA1-1341-89A1-0A5CC39BA5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980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CD34768-8411-9743-9214-14D42A6AC634}" type="datetime1">
              <a:rPr lang="en-CA" smtClean="0"/>
              <a:t>14-02-10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C59AB3E-9F2B-7F49-AEC8-85309F7C0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7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9AB3E-9F2B-7F49-AEC8-85309F7C097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7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8" Type="http://schemas.openxmlformats.org/officeDocument/2006/relationships/image" Target="../media/image6.jpeg"/><Relationship Id="rId9" Type="http://schemas.openxmlformats.org/officeDocument/2006/relationships/image" Target="file:///\\localhost\Users\anngoncalves\Desktop\UBC%20PPT%20Templates%20explore\UBC_Cliff_Tritone_annedit.jp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file:///\\localhost\Users\anngoncalves\Desktop\UBC%20PPT%20Templates%20explore\graphic%20objects\FullSig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4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5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4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5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file:///\\localhost\Users\anngoncalves\Desktop\UBC%20PPT%20Templates%20explore\graphic%20objects\shield_B.png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1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3" name="Rectangle 2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6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7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" name="UBC_Cliff_Tritone_annedit.jpg" descr="/Users/anngoncalves/Desktop/UBC PPT Templates explore/UBC_Cliff_Tritone_annedit.jpg"/>
          <p:cNvPicPr>
            <a:picLocks noChangeAspect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t="2914" r="19727" b="2914"/>
          <a:stretch>
            <a:fillRect/>
          </a:stretch>
        </p:blipFill>
        <p:spPr bwMode="auto">
          <a:xfrm>
            <a:off x="0" y="950913"/>
            <a:ext cx="9228138" cy="59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66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639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6200" y="-3175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" name="FullSig.png" descr="/Users/anngoncalves/Desktop/UBC PPT Templates explore/graphic objects/FullSig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46313"/>
            <a:ext cx="7132638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105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a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pic>
        <p:nvPicPr>
          <p:cNvPr id="5" name="Picture 3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9" r="19492"/>
          <a:stretch>
            <a:fillRect/>
          </a:stretch>
        </p:blipFill>
        <p:spPr bwMode="auto">
          <a:xfrm>
            <a:off x="5030788" y="950913"/>
            <a:ext cx="4230687" cy="591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5974" y="1841500"/>
            <a:ext cx="4022725" cy="212936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0407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b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5" b="2351"/>
          <a:stretch>
            <a:fillRect/>
          </a:stretch>
        </p:blipFill>
        <p:spPr bwMode="auto">
          <a:xfrm>
            <a:off x="0" y="950913"/>
            <a:ext cx="9185275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3139" y="1837944"/>
            <a:ext cx="8380598" cy="9144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txBody>
          <a:bodyPr lIns="18288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5051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3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5603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267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427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Divi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813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1519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5062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533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1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nultimate Slide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383242" y="2294467"/>
            <a:ext cx="6654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383242" y="2980267"/>
            <a:ext cx="66548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1896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4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- Title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5" name="Rectangle 4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96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639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769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ield_B.png" descr="/Users/anngoncalves/Desktop/UBC PPT Templates explore/graphic objects/shield_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0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841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067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5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2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GEM_Calgary_Gebome_Alberta_Logo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7" y="5890941"/>
            <a:ext cx="1259162" cy="829272"/>
          </a:xfrm>
          <a:prstGeom prst="rect">
            <a:avLst/>
          </a:prstGeom>
        </p:spPr>
      </p:pic>
      <p:pic>
        <p:nvPicPr>
          <p:cNvPr id="9" name="Picture 8" descr="pathway_tools_page_no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767" y="6208638"/>
            <a:ext cx="575158" cy="47667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.com/nielshanson/mp_tutorial/master/taxonomic_analysis/code/metapathways_rRNA_to_megan.py" TargetMode="External"/><Relationship Id="rId4" Type="http://schemas.openxmlformats.org/officeDocument/2006/relationships/hyperlink" Target="https://github.com/nielshanson/mp_tutorial/raw/master/taxonomic_analysis/code/metapathways_last_to_megan.py" TargetMode="External"/><Relationship Id="rId5" Type="http://schemas.openxmlformats.org/officeDocument/2006/relationships/hyperlink" Target="https://github.com/nielshanson/mp_tutorial/raw/master/taxonomic_analysis/code/metapathways_COG_to_megan.py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ielshanson/mp_tutorial/raw/master/taxonomic_analysis/files/HOT_Sanger_megan.csv.zi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elshanson/mp_tutorial/raw/master/taxonomic_analysis/files/HOT_Sanger_megan.csv.zip" TargetMode="External"/><Relationship Id="rId4" Type="http://schemas.openxmlformats.org/officeDocument/2006/relationships/hyperlink" Target="http://ab.inf.uni-tuebingen.de/software/megan5/" TargetMode="External"/><Relationship Id="rId5" Type="http://schemas.openxmlformats.org/officeDocument/2006/relationships/hyperlink" Target="http://www.rstudio.com/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github.com/nielshanson/mp_tutorial/raw/master/taxonomic_analysis/code/mp_tutorial_taxonomic_analysis.R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ielshanson/mp_tutorial/raw/master/taxonomic_analysis/files/HOT_megan_table.tx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6388" y="2014975"/>
            <a:ext cx="8513762" cy="1125994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sz="3200" b="1" dirty="0" smtClean="0">
                <a:solidFill>
                  <a:srgbClr val="002040"/>
                </a:solidFill>
                <a:latin typeface="Arial" pitchFamily="34" charset="0"/>
                <a:ea typeface="Consolas" pitchFamily="-112" charset="0"/>
                <a:cs typeface="Arial" pitchFamily="34" charset="0"/>
              </a:rPr>
              <a:t>Taxonomic Analysis</a:t>
            </a: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306388" y="3645024"/>
            <a:ext cx="8228012" cy="21602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ea typeface="ＭＳ Ｐゴシック" pitchFamily="-111" charset="-128"/>
                <a:cs typeface="ＭＳ Ｐゴシック" pitchFamily="-111" charset="-128"/>
              </a:rPr>
              <a:t>Niels W. Hanson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Bioinformatics Ph.D. Candidate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Tuesday, February 11 2014</a:t>
            </a:r>
            <a:endParaRPr lang="en-US" sz="1800" dirty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endParaRPr lang="en-US" sz="1800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Hallam Laboratory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Hydrocarbon </a:t>
            </a:r>
            <a:r>
              <a:rPr lang="en-US" sz="1800" dirty="0" err="1" smtClean="0">
                <a:ea typeface="ＭＳ Ｐゴシック" pitchFamily="-111" charset="-128"/>
                <a:cs typeface="ＭＳ Ｐゴシック" pitchFamily="-111" charset="-128"/>
              </a:rPr>
              <a:t>MetaPathways</a:t>
            </a: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Workshop</a:t>
            </a:r>
            <a:endParaRPr lang="en-US" sz="1800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The University of British Columbia, Vancouver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9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RefSeq</a:t>
            </a:r>
            <a:r>
              <a:rPr lang="en-US" sz="2400" b="1" dirty="0" smtClean="0"/>
              <a:t> Functional Taxonomy </a:t>
            </a:r>
            <a:br>
              <a:rPr lang="en-US" sz="2400" b="1" dirty="0" smtClean="0"/>
            </a:br>
            <a:r>
              <a:rPr lang="en-US" sz="2400" b="1" dirty="0" smtClean="0"/>
              <a:t>Metagenome Analyzer (MEGAN)</a:t>
            </a:r>
            <a:endParaRPr lang="en-US" sz="2400" b="1" dirty="0"/>
          </a:p>
        </p:txBody>
      </p:sp>
      <p:pic>
        <p:nvPicPr>
          <p:cNvPr id="5" name="Picture 4" descr="Screen shot 2014-02-08 at 3.31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56" y="216104"/>
            <a:ext cx="1175695" cy="1058959"/>
          </a:xfrm>
          <a:prstGeom prst="rect">
            <a:avLst/>
          </a:prstGeom>
        </p:spPr>
      </p:pic>
      <p:pic>
        <p:nvPicPr>
          <p:cNvPr id="4" name="Picture 3" descr="Screen shot 2014-02-08 at 3.51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65" y="1066049"/>
            <a:ext cx="4424203" cy="5561856"/>
          </a:xfrm>
          <a:prstGeom prst="rect">
            <a:avLst/>
          </a:prstGeom>
        </p:spPr>
      </p:pic>
      <p:pic>
        <p:nvPicPr>
          <p:cNvPr id="6" name="Picture 5" descr="Screen shot 2014-02-08 at 3.51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8177"/>
            <a:ext cx="1970812" cy="4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8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38189" y="1252266"/>
            <a:ext cx="7562850" cy="54307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2. </a:t>
            </a:r>
            <a:r>
              <a:rPr lang="en-US" dirty="0"/>
              <a:t>Priming </a:t>
            </a:r>
            <a:r>
              <a:rPr lang="en-US" dirty="0" err="1"/>
              <a:t>MetaPathways</a:t>
            </a:r>
            <a:r>
              <a:rPr lang="en-US" dirty="0"/>
              <a:t> output for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189" y="1795342"/>
            <a:ext cx="7449081" cy="22097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Take </a:t>
            </a:r>
            <a:r>
              <a:rPr lang="en-US" sz="2000" dirty="0" err="1" smtClean="0"/>
              <a:t>rRNA</a:t>
            </a:r>
            <a:r>
              <a:rPr lang="en-US" sz="2000" dirty="0" smtClean="0"/>
              <a:t> (Silva, </a:t>
            </a:r>
            <a:r>
              <a:rPr lang="en-US" sz="2000" dirty="0" err="1" smtClean="0"/>
              <a:t>GreenGenes</a:t>
            </a:r>
            <a:r>
              <a:rPr lang="en-US" sz="2000" dirty="0" smtClean="0"/>
              <a:t>), </a:t>
            </a:r>
            <a:r>
              <a:rPr lang="en-US" sz="2000" dirty="0" err="1"/>
              <a:t>RefSeq</a:t>
            </a:r>
            <a:r>
              <a:rPr lang="en-US" sz="2000" dirty="0"/>
              <a:t>, </a:t>
            </a:r>
            <a:r>
              <a:rPr lang="en-US" sz="2000" dirty="0" smtClean="0"/>
              <a:t>and COG hits to MEGAN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MEGAN can easily parse comma-separated files (.</a:t>
            </a:r>
            <a:r>
              <a:rPr lang="en-US" sz="2000" dirty="0" err="1" smtClean="0"/>
              <a:t>csv</a:t>
            </a:r>
            <a:r>
              <a:rPr lang="en-US" sz="2000" dirty="0" smtClean="0"/>
              <a:t>) files in the following format:</a:t>
            </a:r>
            <a:br>
              <a:rPr lang="en-US" sz="2000" dirty="0" smtClean="0"/>
            </a:br>
            <a:r>
              <a:rPr lang="en-US" sz="2000" dirty="0" smtClean="0"/>
              <a:t>&lt;read&gt;, &lt;taxa&gt;, &lt;score&gt;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1331640" y="3861048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1_upper_euphotic_5292_1, </a:t>
            </a:r>
            <a:r>
              <a:rPr lang="en-US" sz="1200" dirty="0" err="1">
                <a:latin typeface="Courier"/>
                <a:cs typeface="Courier"/>
              </a:rPr>
              <a:t>Caulobacter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vibrioides</a:t>
            </a:r>
            <a:r>
              <a:rPr lang="en-US" sz="1200" dirty="0">
                <a:latin typeface="Courier"/>
                <a:cs typeface="Courier"/>
              </a:rPr>
              <a:t>, 813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</a:t>
            </a:r>
            <a:r>
              <a:rPr lang="en-US" sz="1200" dirty="0" err="1">
                <a:latin typeface="Courier"/>
                <a:cs typeface="Courier"/>
              </a:rPr>
              <a:t>Brucella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melitensis</a:t>
            </a:r>
            <a:r>
              <a:rPr lang="en-US" sz="1200" dirty="0">
                <a:latin typeface="Courier"/>
                <a:cs typeface="Courier"/>
              </a:rPr>
              <a:t>, 786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Pseudomonas </a:t>
            </a:r>
            <a:r>
              <a:rPr lang="en-US" sz="1200" dirty="0" err="1">
                <a:latin typeface="Courier"/>
                <a:cs typeface="Courier"/>
              </a:rPr>
              <a:t>aeruginosa</a:t>
            </a:r>
            <a:r>
              <a:rPr lang="en-US" sz="1200" dirty="0">
                <a:latin typeface="Courier"/>
                <a:cs typeface="Courier"/>
              </a:rPr>
              <a:t>, 774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1_upper_euphotic_5296_0, Mycobacterium tuberculosis CDC1551, 757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1_upper_euphotic_5296_0, Mycobacterium tuberculosis H37Rv, 757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Salmonella </a:t>
            </a:r>
            <a:r>
              <a:rPr lang="en-US" sz="1200" dirty="0" err="1">
                <a:latin typeface="Courier"/>
                <a:cs typeface="Courier"/>
              </a:rPr>
              <a:t>typhimurium</a:t>
            </a:r>
            <a:r>
              <a:rPr lang="en-US" sz="1200" dirty="0">
                <a:latin typeface="Courier"/>
                <a:cs typeface="Courier"/>
              </a:rPr>
              <a:t> LT2, 743</a:t>
            </a:r>
          </a:p>
        </p:txBody>
      </p:sp>
    </p:spTree>
    <p:extLst>
      <p:ext uri="{BB962C8B-B14F-4D97-AF65-F5344CB8AC3E}">
        <p14:creationId xmlns:p14="http://schemas.microsoft.com/office/powerpoint/2010/main" val="15673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691680" y="6050905"/>
            <a:ext cx="7962172" cy="543076"/>
          </a:xfrm>
        </p:spPr>
        <p:txBody>
          <a:bodyPr>
            <a:normAutofit/>
          </a:bodyPr>
          <a:lstStyle/>
          <a:p>
            <a:r>
              <a:rPr lang="en-US" sz="1800" b="0" dirty="0" smtClean="0"/>
              <a:t>Results</a:t>
            </a:r>
            <a:r>
              <a:rPr lang="en-US" sz="1800" b="0" dirty="0"/>
              <a:t>:  </a:t>
            </a:r>
            <a:r>
              <a:rPr lang="en-US" sz="1800" b="0" dirty="0" err="1">
                <a:hlinkClick r:id="rId2"/>
              </a:rPr>
              <a:t>HOT_Sanger_megan.csv.zip</a:t>
            </a:r>
            <a:endParaRPr lang="en-US" sz="18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7150" y="908720"/>
            <a:ext cx="382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3"/>
              </a:rPr>
              <a:t>metapathways_rRNA_to_megan.py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75036" y="4330982"/>
            <a:ext cx="362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hlinkClick r:id="rId4"/>
              </a:rPr>
              <a:t>metapathways_last_to_megan.py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1452" y="2615436"/>
            <a:ext cx="3854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hlinkClick r:id="rId5"/>
              </a:rPr>
              <a:t>metapathways_COG_to_megan.py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5036" y="1278052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metapathways_rRNA_to_megan.py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*.</a:t>
            </a:r>
            <a:r>
              <a:rPr lang="en-US" sz="1200" dirty="0" err="1" smtClean="0">
                <a:latin typeface="Courier"/>
                <a:cs typeface="Courier"/>
              </a:rPr>
              <a:t>rRNA.stats.txt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6020" y="4797152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metapathways_last_to_megan.py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</a:t>
            </a:r>
            <a:r>
              <a:rPr lang="en-US" sz="1200" dirty="0" err="1" smtClean="0">
                <a:latin typeface="Courier"/>
                <a:cs typeface="Courier"/>
              </a:rPr>
              <a:t>refseq.lastout.parsed.txt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4188" y="3047087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metapathways_cog_to_megan.py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*.</a:t>
            </a:r>
            <a:r>
              <a:rPr lang="en-US" sz="1200" dirty="0" err="1" smtClean="0">
                <a:latin typeface="Courier"/>
                <a:cs typeface="Courier"/>
              </a:rPr>
              <a:t>cog.lastout.parsed.txt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6020" y="1924383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metapathways_rRNA_to_megan.py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HOT_Sanger</a:t>
            </a:r>
            <a:r>
              <a:rPr lang="en-US" sz="1200" dirty="0">
                <a:latin typeface="Courier"/>
                <a:cs typeface="Courier"/>
              </a:rPr>
              <a:t>/*/results/</a:t>
            </a:r>
            <a:r>
              <a:rPr lang="en-US" sz="1200" dirty="0" err="1">
                <a:latin typeface="Courier"/>
                <a:cs typeface="Courier"/>
              </a:rPr>
              <a:t>rRNA</a:t>
            </a:r>
            <a:r>
              <a:rPr lang="en-US" sz="1200" dirty="0">
                <a:latin typeface="Courier"/>
                <a:cs typeface="Courier"/>
              </a:rPr>
              <a:t>/*</a:t>
            </a:r>
            <a:r>
              <a:rPr lang="en-US" sz="1200" dirty="0" err="1">
                <a:latin typeface="Courier"/>
                <a:cs typeface="Courier"/>
              </a:rPr>
              <a:t>ssu</a:t>
            </a:r>
            <a:r>
              <a:rPr lang="en-US" sz="1200" dirty="0">
                <a:latin typeface="Courier"/>
                <a:cs typeface="Courier"/>
              </a:rPr>
              <a:t>*.</a:t>
            </a:r>
            <a:r>
              <a:rPr lang="en-US" sz="1200" dirty="0" err="1">
                <a:latin typeface="Courier"/>
                <a:cs typeface="Courier"/>
              </a:rPr>
              <a:t>rRNA.stats.txt</a:t>
            </a:r>
            <a:r>
              <a:rPr lang="en-US" sz="1200" dirty="0">
                <a:latin typeface="Courier"/>
                <a:cs typeface="Courier"/>
              </a:rPr>
              <a:t> -o 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0620" y="3787536"/>
            <a:ext cx="81369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>
                <a:latin typeface="Courier"/>
                <a:cs typeface="Courier"/>
              </a:rPr>
              <a:t>metapathways_cog_to_megan.py</a:t>
            </a:r>
            <a:r>
              <a:rPr lang="en-US" sz="1200" dirty="0">
                <a:latin typeface="Courier"/>
                <a:cs typeface="Courier"/>
              </a:rPr>
              <a:t> 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&lt;output&gt;/*/</a:t>
            </a:r>
            <a:r>
              <a:rPr lang="en-US" sz="1200" dirty="0" err="1">
                <a:latin typeface="Courier"/>
                <a:cs typeface="Courier"/>
              </a:rPr>
              <a:t>blast_results</a:t>
            </a:r>
            <a:r>
              <a:rPr lang="en-US" sz="1200" dirty="0">
                <a:latin typeface="Courier"/>
                <a:cs typeface="Courier"/>
              </a:rPr>
              <a:t>/*cog*</a:t>
            </a:r>
            <a:r>
              <a:rPr lang="en-US" sz="1200" dirty="0" err="1">
                <a:latin typeface="Courier"/>
                <a:cs typeface="Courier"/>
              </a:rPr>
              <a:t>parsed.txt</a:t>
            </a:r>
            <a:r>
              <a:rPr lang="en-US" sz="1200" dirty="0">
                <a:latin typeface="Courier"/>
                <a:cs typeface="Courier"/>
              </a:rPr>
              <a:t> -o 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5036" y="5589240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$ python </a:t>
            </a:r>
            <a:r>
              <a:rPr lang="en-US" sz="1200" dirty="0" err="1">
                <a:latin typeface="Courier"/>
                <a:cs typeface="Courier"/>
              </a:rPr>
              <a:t>metapathways_last_to_megan.py</a:t>
            </a:r>
            <a:r>
              <a:rPr lang="en-US" sz="1200" dirty="0">
                <a:latin typeface="Courier"/>
                <a:cs typeface="Courier"/>
              </a:rPr>
              <a:t> 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HOT_Sanger</a:t>
            </a:r>
            <a:r>
              <a:rPr lang="en-US" sz="1200" dirty="0">
                <a:latin typeface="Courier"/>
                <a:cs typeface="Courier"/>
              </a:rPr>
              <a:t>/*/</a:t>
            </a:r>
            <a:r>
              <a:rPr lang="en-US" sz="1200" dirty="0" err="1">
                <a:latin typeface="Courier"/>
                <a:cs typeface="Courier"/>
              </a:rPr>
              <a:t>blast_results</a:t>
            </a:r>
            <a:r>
              <a:rPr lang="en-US" sz="1200" dirty="0">
                <a:latin typeface="Courier"/>
                <a:cs typeface="Courier"/>
              </a:rPr>
              <a:t>/*</a:t>
            </a:r>
            <a:r>
              <a:rPr lang="en-US" sz="1200" dirty="0" err="1">
                <a:latin typeface="Courier"/>
                <a:cs typeface="Courier"/>
              </a:rPr>
              <a:t>refseq</a:t>
            </a:r>
            <a:r>
              <a:rPr lang="en-US" sz="1200" dirty="0">
                <a:latin typeface="Courier"/>
                <a:cs typeface="Courier"/>
              </a:rPr>
              <a:t>*</a:t>
            </a:r>
            <a:r>
              <a:rPr lang="en-US" sz="1200" dirty="0" err="1">
                <a:latin typeface="Courier"/>
                <a:cs typeface="Courier"/>
              </a:rPr>
              <a:t>parsed.txt</a:t>
            </a:r>
            <a:r>
              <a:rPr lang="en-US" sz="1200" dirty="0">
                <a:latin typeface="Courier"/>
                <a:cs typeface="Courier"/>
              </a:rPr>
              <a:t> -o .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938692" y="446036"/>
            <a:ext cx="7962172" cy="54307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Python Scripts: metapathways_[rRNA/last/COG]_to_megan.py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0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628255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We will now load our </a:t>
            </a:r>
            <a:r>
              <a:rPr lang="en-US" sz="2000" dirty="0"/>
              <a:t>.</a:t>
            </a:r>
            <a:r>
              <a:rPr lang="en-US" sz="2000" dirty="0" err="1" smtClean="0"/>
              <a:t>megan.csv.txt</a:t>
            </a:r>
            <a:r>
              <a:rPr lang="en-US" sz="2000" dirty="0" smtClean="0"/>
              <a:t> files into MEGAN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42" y="1403256"/>
            <a:ext cx="2450168" cy="2778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405424"/>
            <a:ext cx="1814576" cy="2520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405424"/>
            <a:ext cx="2281932" cy="1584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21" y="4293096"/>
            <a:ext cx="7627321" cy="2024236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5628948" y="3337406"/>
            <a:ext cx="3294488" cy="56849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May want to change Min Support to 1 for </a:t>
            </a:r>
            <a:r>
              <a:rPr lang="en-US" sz="2000" dirty="0" err="1" smtClean="0"/>
              <a:t>rRNA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3931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Repeat the process for all your samples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33627"/>
            <a:ext cx="5962272" cy="442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28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Options &gt; Compare &gt; Organize Samples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3532138" cy="2396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05" y="1537112"/>
            <a:ext cx="3476537" cy="233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3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Repeat the process for all your samples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483494"/>
            <a:ext cx="4725144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37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Now are going to export the taxonomy hits from MEGAN in an R-compatible format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55845" y="1667808"/>
            <a:ext cx="7449081" cy="288032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Decline your taxonomy hits to your preferred taxonomic level</a:t>
            </a:r>
            <a:br>
              <a:rPr lang="en-US" sz="2000" dirty="0" smtClean="0"/>
            </a:br>
            <a:r>
              <a:rPr lang="en-US" sz="2000" dirty="0" smtClean="0"/>
              <a:t>- this will really depend on your samples and biological goals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e.g., Tree </a:t>
            </a:r>
            <a:r>
              <a:rPr lang="en-US" sz="2000" dirty="0"/>
              <a:t>&gt; Collapse at </a:t>
            </a:r>
            <a:r>
              <a:rPr lang="en-US" sz="2000" dirty="0" smtClean="0"/>
              <a:t>Level or </a:t>
            </a:r>
            <a:br>
              <a:rPr lang="en-US" sz="2000" dirty="0" smtClean="0"/>
            </a:br>
            <a:r>
              <a:rPr lang="en-US" sz="2000" dirty="0"/>
              <a:t>right-click options to </a:t>
            </a:r>
            <a:r>
              <a:rPr lang="en-US" sz="2000" dirty="0" smtClean="0"/>
              <a:t>un-collapse </a:t>
            </a:r>
            <a:r>
              <a:rPr lang="en-US" sz="2000" dirty="0"/>
              <a:t>a given node (e.g., expand </a:t>
            </a:r>
            <a:r>
              <a:rPr lang="en-US" sz="2000" i="1" dirty="0" err="1"/>
              <a:t>proteobacteria</a:t>
            </a:r>
            <a:r>
              <a:rPr lang="en-US" sz="2000" dirty="0"/>
              <a:t> to the </a:t>
            </a:r>
            <a:r>
              <a:rPr lang="en-US" sz="2000" i="1" dirty="0"/>
              <a:t>alpha-</a:t>
            </a:r>
            <a:r>
              <a:rPr lang="en-US" sz="2000" dirty="0"/>
              <a:t>, </a:t>
            </a:r>
            <a:r>
              <a:rPr lang="en-US" sz="2000" i="1" dirty="0"/>
              <a:t>beta-</a:t>
            </a:r>
            <a:r>
              <a:rPr lang="en-US" sz="2000" dirty="0"/>
              <a:t>, </a:t>
            </a:r>
            <a:r>
              <a:rPr lang="en-US" sz="2000" i="1" dirty="0"/>
              <a:t>gamma-</a:t>
            </a:r>
            <a:r>
              <a:rPr lang="en-US" sz="2000" dirty="0"/>
              <a:t>, and </a:t>
            </a:r>
            <a:r>
              <a:rPr lang="en-US" sz="2000" i="1" dirty="0"/>
              <a:t>delta-</a:t>
            </a:r>
            <a:r>
              <a:rPr lang="en-US" sz="2000" dirty="0"/>
              <a:t> subgroups)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2441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400" y="1484784"/>
            <a:ext cx="4896544" cy="5311391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Select desired taxonomy: e.g. Select &gt; </a:t>
            </a:r>
            <a:r>
              <a:rPr lang="en-US" sz="2000" dirty="0"/>
              <a:t>All </a:t>
            </a:r>
            <a:r>
              <a:rPr lang="en-US" sz="2000" dirty="0" smtClean="0"/>
              <a:t>Leaves</a:t>
            </a:r>
          </a:p>
        </p:txBody>
      </p:sp>
    </p:spTree>
    <p:extLst>
      <p:ext uri="{BB962C8B-B14F-4D97-AF65-F5344CB8AC3E}">
        <p14:creationId xmlns:p14="http://schemas.microsoft.com/office/powerpoint/2010/main" val="425560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Files &gt; Export &gt; CSV Format...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5514732" cy="3370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72" y="1340768"/>
            <a:ext cx="3201406" cy="1630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092" y="3161006"/>
            <a:ext cx="3176576" cy="1780162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886861" y="5157192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Tabs separator is nicer as commas can get used in Taxonomy Names</a:t>
            </a:r>
          </a:p>
        </p:txBody>
      </p:sp>
    </p:spTree>
    <p:extLst>
      <p:ext uri="{BB962C8B-B14F-4D97-AF65-F5344CB8AC3E}">
        <p14:creationId xmlns:p14="http://schemas.microsoft.com/office/powerpoint/2010/main" val="40798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7317" y="3914754"/>
            <a:ext cx="8290408" cy="2016224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Presentation </a:t>
            </a:r>
            <a:r>
              <a:rPr lang="en-US" dirty="0"/>
              <a:t>Slides </a:t>
            </a:r>
            <a:r>
              <a:rPr lang="en-US" dirty="0" smtClean="0"/>
              <a:t>- </a:t>
            </a:r>
            <a:r>
              <a:rPr lang="en-US" dirty="0" err="1" smtClean="0"/>
              <a:t>MetaPathways_Tutorial_Taxonomic_Analysis.pdf</a:t>
            </a:r>
            <a:endParaRPr lang="en-US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Complete R Script - </a:t>
            </a:r>
            <a:r>
              <a:rPr lang="en-US" dirty="0" smtClean="0">
                <a:hlinkClick r:id="rId2"/>
              </a:rPr>
              <a:t>mp_tutorial_taxonomic_analysis.R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Megan-Compatible Files - </a:t>
            </a:r>
            <a:r>
              <a:rPr lang="en-US" dirty="0">
                <a:hlinkClick r:id="rId3"/>
              </a:rPr>
              <a:t>HOT_Sanger_megan.csv.zip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Megan-Table File - </a:t>
            </a:r>
            <a:r>
              <a:rPr lang="en-US" dirty="0" err="1" smtClean="0"/>
              <a:t>HOT_megan_table.txt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4917" y="3317966"/>
            <a:ext cx="7562850" cy="543076"/>
          </a:xfrm>
        </p:spPr>
        <p:txBody>
          <a:bodyPr/>
          <a:lstStyle/>
          <a:p>
            <a:r>
              <a:rPr lang="en-US" dirty="0" smtClean="0"/>
              <a:t>Downloads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7317" y="2304143"/>
            <a:ext cx="8138008" cy="1152676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Install MEGAN - </a:t>
            </a:r>
            <a:r>
              <a:rPr lang="en-US" dirty="0">
                <a:hlinkClick r:id="rId4"/>
              </a:rPr>
              <a:t>http://ab.inf.uni-tuebingen.de/software/megan5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Install R Studio - </a:t>
            </a:r>
            <a:r>
              <a:rPr lang="en-US" dirty="0">
                <a:hlinkClick r:id="rId5"/>
              </a:rPr>
              <a:t>http://www.rstudio.com/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1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So then we have our MEGAN Taxonomy Matrix:</a:t>
            </a:r>
            <a:br>
              <a:rPr lang="en-US" sz="2000" dirty="0" smtClean="0"/>
            </a:br>
            <a:r>
              <a:rPr lang="en-US" sz="2000" dirty="0" err="1" smtClean="0">
                <a:hlinkClick r:id="rId2"/>
              </a:rPr>
              <a:t>HOT_megan_table.txt</a:t>
            </a:r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41245" y="1844824"/>
            <a:ext cx="24770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"/>
                <a:cs typeface="Courier"/>
              </a:rPr>
              <a:t>head </a:t>
            </a:r>
            <a:r>
              <a:rPr lang="en-US" sz="1000" dirty="0" err="1">
                <a:latin typeface="Courier"/>
                <a:cs typeface="Courier"/>
              </a:rPr>
              <a:t>HOT_megan_table.txt</a:t>
            </a:r>
            <a:r>
              <a:rPr lang="en-US" sz="1000" dirty="0">
                <a:latin typeface="Courier"/>
                <a:cs typeface="Courier"/>
              </a:rPr>
              <a:t> </a:t>
            </a:r>
          </a:p>
          <a:p>
            <a:r>
              <a:rPr lang="en-US" sz="1000" dirty="0">
                <a:latin typeface="Courier"/>
                <a:cs typeface="Courier"/>
              </a:rPr>
              <a:t>#Datasets    1_upper_euphotic.refseq.blastout.parsed.txt     6_upper_euphotic.refseq.blastout.parsed.txt     2_chlorophyllmax.refseq.blastout.parsed.txt     3_below_euphotic.refseq.blastout.parsed.txt     5_uppermesopelagic.refseq.blastout.parsed.txt   7_omz.refseq.blastout.parsed.txt    4_deepabyss.refseq.blastout.parsed.txt</a:t>
            </a:r>
          </a:p>
          <a:p>
            <a:r>
              <a:rPr lang="en-US" sz="1000" dirty="0" err="1">
                <a:latin typeface="Courier"/>
                <a:cs typeface="Courier"/>
              </a:rPr>
              <a:t>Actinobacteria</a:t>
            </a:r>
            <a:r>
              <a:rPr lang="en-US" sz="1000" dirty="0">
                <a:latin typeface="Courier"/>
                <a:cs typeface="Courier"/>
              </a:rPr>
              <a:t> &lt;phylum&gt;  173     271     194     181     349     299     252</a:t>
            </a:r>
          </a:p>
          <a:p>
            <a:r>
              <a:rPr lang="de-DE" sz="1000" dirty="0" err="1">
                <a:latin typeface="Courier"/>
                <a:cs typeface="Courier"/>
              </a:rPr>
              <a:t>Aquificae</a:t>
            </a:r>
            <a:r>
              <a:rPr lang="de-DE" sz="1000" dirty="0">
                <a:latin typeface="Courier"/>
                <a:cs typeface="Courier"/>
              </a:rPr>
              <a:t> &lt;</a:t>
            </a:r>
            <a:r>
              <a:rPr lang="de-DE" sz="1000" dirty="0" err="1">
                <a:latin typeface="Courier"/>
                <a:cs typeface="Courier"/>
              </a:rPr>
              <a:t>phylum</a:t>
            </a:r>
            <a:r>
              <a:rPr lang="de-DE" sz="1000" dirty="0">
                <a:latin typeface="Courier"/>
                <a:cs typeface="Courier"/>
              </a:rPr>
              <a:t>&gt;   0   0   0   0   0   7   5</a:t>
            </a:r>
          </a:p>
          <a:p>
            <a:r>
              <a:rPr lang="pt-BR" sz="1000" dirty="0" err="1">
                <a:latin typeface="Courier"/>
                <a:cs typeface="Courier"/>
              </a:rPr>
              <a:t>Armatimonadetes</a:t>
            </a:r>
            <a:r>
              <a:rPr lang="pt-BR" sz="1000" dirty="0">
                <a:latin typeface="Courier"/>
                <a:cs typeface="Courier"/>
              </a:rPr>
              <a:t>  0   0   0   7   6   0   6</a:t>
            </a:r>
          </a:p>
          <a:p>
            <a:r>
              <a:rPr lang="fi-FI" sz="1000" dirty="0" err="1">
                <a:latin typeface="Courier"/>
                <a:cs typeface="Courier"/>
              </a:rPr>
              <a:t>Bacteroidetes</a:t>
            </a:r>
            <a:r>
              <a:rPr lang="fi-FI" sz="1000" dirty="0">
                <a:latin typeface="Courier"/>
                <a:cs typeface="Courier"/>
              </a:rPr>
              <a:t>    189     129     80  103     126     237     211</a:t>
            </a:r>
          </a:p>
          <a:p>
            <a:r>
              <a:rPr lang="it-IT" sz="1000" dirty="0" err="1">
                <a:latin typeface="Courier"/>
                <a:cs typeface="Courier"/>
              </a:rPr>
              <a:t>Chlorobi</a:t>
            </a:r>
            <a:r>
              <a:rPr lang="it-IT" sz="1000" dirty="0">
                <a:latin typeface="Courier"/>
                <a:cs typeface="Courier"/>
              </a:rPr>
              <a:t>     6   0   7   9   6   18  16</a:t>
            </a:r>
          </a:p>
          <a:p>
            <a:r>
              <a:rPr lang="it-IT" sz="1000" dirty="0" err="1">
                <a:latin typeface="Courier"/>
                <a:cs typeface="Courier"/>
              </a:rPr>
              <a:t>Ignavibacteriae</a:t>
            </a:r>
            <a:r>
              <a:rPr lang="it-IT" sz="1000" dirty="0">
                <a:latin typeface="Courier"/>
                <a:cs typeface="Courier"/>
              </a:rPr>
              <a:t>  0   0   0   0   9   12  10</a:t>
            </a:r>
          </a:p>
          <a:p>
            <a:r>
              <a:rPr lang="it-IT" sz="1000" dirty="0" err="1">
                <a:latin typeface="Courier"/>
                <a:cs typeface="Courier"/>
              </a:rPr>
              <a:t>Lentisphaerae</a:t>
            </a:r>
            <a:r>
              <a:rPr lang="it-IT" sz="1000" dirty="0">
                <a:latin typeface="Courier"/>
                <a:cs typeface="Courier"/>
              </a:rPr>
              <a:t>    6   0   0   0   0   13  9</a:t>
            </a:r>
          </a:p>
          <a:p>
            <a:r>
              <a:rPr lang="de-DE" sz="1000" dirty="0" err="1">
                <a:latin typeface="Courier"/>
                <a:cs typeface="Courier"/>
              </a:rPr>
              <a:t>Verrucomicrobia</a:t>
            </a:r>
            <a:r>
              <a:rPr lang="de-DE" sz="1000" dirty="0">
                <a:latin typeface="Courier"/>
                <a:cs typeface="Courier"/>
              </a:rPr>
              <a:t>  139     245     112     159     240     252     279</a:t>
            </a:r>
          </a:p>
          <a:p>
            <a:r>
              <a:rPr lang="it-IT" sz="1000" dirty="0" err="1">
                <a:latin typeface="Courier"/>
                <a:cs typeface="Courier"/>
              </a:rPr>
              <a:t>Chloroflexi</a:t>
            </a:r>
            <a:r>
              <a:rPr lang="it-IT" sz="1000" dirty="0">
                <a:latin typeface="Courier"/>
                <a:cs typeface="Courier"/>
              </a:rPr>
              <a:t> &lt;phylum&gt;     96  11  71  331     282     284     771</a:t>
            </a:r>
            <a:endParaRPr lang="en-US" sz="1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79888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/>
              <a:t>Hierarchical Clustering in 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13821" y="836712"/>
            <a:ext cx="7449081" cy="24331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Clustering</a:t>
            </a:r>
            <a:r>
              <a:rPr lang="en-US" sz="2000" dirty="0" smtClean="0"/>
              <a:t> – Methods to put objects into groups that are more similar</a:t>
            </a:r>
            <a:r>
              <a:rPr lang="en-US" sz="2000" dirty="0" smtClean="0"/>
              <a:t> within each other than between each other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Agglomerative</a:t>
            </a:r>
            <a:r>
              <a:rPr lang="en-US" sz="2000" dirty="0" smtClean="0"/>
              <a:t> –</a:t>
            </a:r>
            <a:r>
              <a:rPr lang="en-US" sz="2000" dirty="0"/>
              <a:t> </a:t>
            </a:r>
            <a:r>
              <a:rPr lang="en-US" sz="2000" dirty="0" smtClean="0"/>
              <a:t>Bottom-up approach. Groups are built-up one at a time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Divisive – Top-down approach. Start with one big group and break it down.</a:t>
            </a:r>
            <a:endParaRPr lang="en-US" sz="2000" i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28" y="3439666"/>
            <a:ext cx="3475767" cy="2768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578" y="3478626"/>
            <a:ext cx="2513374" cy="24706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70550" y="6023972"/>
            <a:ext cx="1403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Hierarchical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07704" y="6025708"/>
            <a:ext cx="186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Non-hierarchical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88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Distance Metrics: Euclidian &amp; Bray-Curtis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13821" y="836712"/>
            <a:ext cx="7449081" cy="140648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Distance Metric</a:t>
            </a:r>
            <a:r>
              <a:rPr lang="en-US" sz="2000" dirty="0" smtClean="0"/>
              <a:t> to compare samples. Samples are treated as point </a:t>
            </a:r>
            <a:r>
              <a:rPr lang="en-US" sz="2000" dirty="0" smtClean="0"/>
              <a:t>in a multi-dimensional taxa space.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Euclidian distance</a:t>
            </a:r>
            <a:endParaRPr lang="en-US" sz="2000" i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9" y="2127280"/>
            <a:ext cx="7333828" cy="764162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813821" y="2996952"/>
            <a:ext cx="7449081" cy="1800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Bray-Curtis Dissimilarity</a:t>
            </a:r>
            <a:r>
              <a:rPr lang="en-US" sz="2000" dirty="0" smtClean="0"/>
              <a:t> – Set comparison between </a:t>
            </a:r>
            <a:r>
              <a:rPr lang="en-US" sz="2000" dirty="0" smtClean="0"/>
              <a:t>shared species over </a:t>
            </a:r>
            <a:r>
              <a:rPr lang="en-US" sz="2000" i="1" dirty="0" smtClean="0"/>
              <a:t>observed</a:t>
            </a:r>
            <a:r>
              <a:rPr lang="en-US" sz="2000" dirty="0" smtClean="0"/>
              <a:t> species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Avoids the </a:t>
            </a:r>
            <a:r>
              <a:rPr lang="en-US" sz="2000" i="1" dirty="0" smtClean="0"/>
              <a:t>double zero </a:t>
            </a:r>
            <a:r>
              <a:rPr lang="en-US" sz="2000" dirty="0" smtClean="0"/>
              <a:t>problem by </a:t>
            </a:r>
            <a:br>
              <a:rPr lang="en-US" sz="2000" dirty="0" smtClean="0"/>
            </a:br>
            <a:r>
              <a:rPr lang="en-US" sz="2000" dirty="0" smtClean="0"/>
              <a:t>only looking at observed taxa</a:t>
            </a:r>
            <a:endParaRPr lang="en-US" sz="20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699624"/>
            <a:ext cx="2007031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46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044" y="2398901"/>
            <a:ext cx="3730100" cy="377428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heatmap</a:t>
            </a:r>
            <a:r>
              <a:rPr lang="en-US" dirty="0" smtClean="0"/>
              <a:t>2()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82189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urier"/>
                <a:cs typeface="Courier"/>
              </a:rPr>
              <a:t>setwd</a:t>
            </a:r>
            <a:r>
              <a:rPr lang="en-US" sz="1200" dirty="0">
                <a:latin typeface="Courier"/>
                <a:cs typeface="Courier"/>
              </a:rPr>
              <a:t>("~/Desktop/")</a:t>
            </a:r>
          </a:p>
          <a:p>
            <a:r>
              <a:rPr lang="en-US" sz="1200" dirty="0" err="1">
                <a:latin typeface="Courier"/>
                <a:cs typeface="Courier"/>
              </a:rPr>
              <a:t>HOT_data</a:t>
            </a:r>
            <a:r>
              <a:rPr lang="en-US" sz="1200" dirty="0">
                <a:latin typeface="Courier"/>
                <a:cs typeface="Courier"/>
              </a:rPr>
              <a:t> &lt;- </a:t>
            </a:r>
            <a:r>
              <a:rPr lang="en-US" sz="1200" dirty="0" err="1">
                <a:latin typeface="Courier"/>
                <a:cs typeface="Courier"/>
              </a:rPr>
              <a:t>read.table</a:t>
            </a:r>
            <a:r>
              <a:rPr lang="en-US" sz="1200" dirty="0">
                <a:latin typeface="Courier"/>
                <a:cs typeface="Courier"/>
              </a:rPr>
              <a:t>("</a:t>
            </a:r>
            <a:r>
              <a:rPr lang="en-US" sz="1200" dirty="0" err="1">
                <a:latin typeface="Courier"/>
                <a:cs typeface="Courier"/>
              </a:rPr>
              <a:t>HOT_megan_table.txt</a:t>
            </a:r>
            <a:r>
              <a:rPr lang="en-US" sz="1200" dirty="0">
                <a:latin typeface="Courier"/>
                <a:cs typeface="Courier"/>
              </a:rPr>
              <a:t>", header=TRUE, </a:t>
            </a:r>
            <a:r>
              <a:rPr lang="en-US" sz="1200" dirty="0" err="1">
                <a:latin typeface="Courier"/>
                <a:cs typeface="Courier"/>
              </a:rPr>
              <a:t>sep</a:t>
            </a:r>
            <a:r>
              <a:rPr lang="en-US" sz="1200" dirty="0">
                <a:latin typeface="Courier"/>
                <a:cs typeface="Courier"/>
              </a:rPr>
              <a:t>="\t", </a:t>
            </a:r>
            <a:r>
              <a:rPr lang="en-US" sz="1200" dirty="0" err="1">
                <a:latin typeface="Courier"/>
                <a:cs typeface="Courier"/>
              </a:rPr>
              <a:t>row.names</a:t>
            </a:r>
            <a:r>
              <a:rPr lang="en-US" sz="1200" dirty="0">
                <a:latin typeface="Courier"/>
                <a:cs typeface="Courier"/>
              </a:rPr>
              <a:t>=1</a:t>
            </a:r>
            <a:r>
              <a:rPr lang="en-US" sz="1200" dirty="0" smtClean="0"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latin typeface="Courier"/>
                <a:cs typeface="Courier"/>
              </a:rPr>
              <a:t>HOT_data.t</a:t>
            </a:r>
            <a:r>
              <a:rPr lang="en-US" sz="1200" dirty="0">
                <a:latin typeface="Courier"/>
                <a:cs typeface="Courier"/>
              </a:rPr>
              <a:t> &lt;- t(</a:t>
            </a:r>
            <a:r>
              <a:rPr lang="en-US" sz="1200" dirty="0" err="1">
                <a:latin typeface="Courier"/>
                <a:cs typeface="Courier"/>
              </a:rPr>
              <a:t>HOT_data</a:t>
            </a:r>
            <a:r>
              <a:rPr lang="en-US" sz="1200" dirty="0">
                <a:latin typeface="Courier"/>
                <a:cs typeface="Courier"/>
              </a:rPr>
              <a:t>) # transpose </a:t>
            </a:r>
            <a:r>
              <a:rPr lang="en-US" sz="1200" dirty="0" err="1">
                <a:latin typeface="Courier"/>
                <a:cs typeface="Courier"/>
              </a:rPr>
              <a:t>HOT_data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err="1">
                <a:latin typeface="Courier"/>
                <a:cs typeface="Courier"/>
              </a:rPr>
              <a:t>HOT_data.t.dist</a:t>
            </a:r>
            <a:r>
              <a:rPr lang="en-US" sz="1200" dirty="0">
                <a:latin typeface="Courier"/>
                <a:cs typeface="Courier"/>
              </a:rPr>
              <a:t> &lt;- </a:t>
            </a:r>
            <a:r>
              <a:rPr lang="en-US" sz="1200" dirty="0" err="1">
                <a:latin typeface="Courier"/>
                <a:cs typeface="Courier"/>
              </a:rPr>
              <a:t>dist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HOT_data.t</a:t>
            </a:r>
            <a:r>
              <a:rPr lang="en-US" sz="1200" dirty="0">
                <a:latin typeface="Courier"/>
                <a:cs typeface="Courier"/>
              </a:rPr>
              <a:t>) # calculate the </a:t>
            </a:r>
            <a:r>
              <a:rPr lang="en-US" sz="1200" dirty="0" err="1">
                <a:latin typeface="Courier"/>
                <a:cs typeface="Courier"/>
              </a:rPr>
              <a:t>euclidian</a:t>
            </a:r>
            <a:r>
              <a:rPr lang="en-US" sz="1200" dirty="0">
                <a:latin typeface="Courier"/>
                <a:cs typeface="Courier"/>
              </a:rPr>
              <a:t> distance between the </a:t>
            </a:r>
            <a:r>
              <a:rPr lang="en-US" sz="1200" dirty="0" smtClean="0">
                <a:latin typeface="Courier"/>
                <a:cs typeface="Courier"/>
              </a:rPr>
              <a:t>rows</a:t>
            </a:r>
          </a:p>
          <a:p>
            <a:r>
              <a:rPr lang="en-US" sz="1200" dirty="0" err="1"/>
              <a:t>HOT_data.euclid.fit</a:t>
            </a:r>
            <a:r>
              <a:rPr lang="en-US" sz="1200" dirty="0"/>
              <a:t> &lt;- </a:t>
            </a:r>
            <a:r>
              <a:rPr lang="en-US" sz="1200" dirty="0" err="1"/>
              <a:t>hclust</a:t>
            </a:r>
            <a:r>
              <a:rPr lang="en-US" sz="1200" dirty="0"/>
              <a:t>(</a:t>
            </a:r>
            <a:r>
              <a:rPr lang="en-US" sz="1200" dirty="0" err="1"/>
              <a:t>HOT_data.t.dist</a:t>
            </a:r>
            <a:r>
              <a:rPr lang="en-US" sz="1200" dirty="0" smtClean="0"/>
              <a:t>)</a:t>
            </a:r>
          </a:p>
          <a:p>
            <a:r>
              <a:rPr lang="en-US" sz="1200" dirty="0"/>
              <a:t>library("</a:t>
            </a:r>
            <a:r>
              <a:rPr lang="en-US" sz="1200" dirty="0" err="1"/>
              <a:t>gplots</a:t>
            </a:r>
            <a:r>
              <a:rPr lang="en-US" sz="1200" dirty="0"/>
              <a:t>")</a:t>
            </a:r>
          </a:p>
          <a:p>
            <a:r>
              <a:rPr lang="en-US" sz="1200" dirty="0"/>
              <a:t>library("</a:t>
            </a:r>
            <a:r>
              <a:rPr lang="en-US" sz="1200" dirty="0" err="1"/>
              <a:t>RColorBrewer</a:t>
            </a:r>
            <a:r>
              <a:rPr lang="en-US" sz="1200" dirty="0"/>
              <a:t>") </a:t>
            </a:r>
            <a:r>
              <a:rPr lang="en-US" sz="1200" i="1" dirty="0"/>
              <a:t># for </a:t>
            </a:r>
            <a:r>
              <a:rPr lang="en-US" sz="1200" i="1" dirty="0" err="1"/>
              <a:t>colours</a:t>
            </a:r>
            <a:endParaRPr lang="en-US" sz="1200" dirty="0"/>
          </a:p>
          <a:p>
            <a:r>
              <a:rPr lang="en-US" sz="1200" dirty="0" err="1"/>
              <a:t>euclid_dend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b="1" dirty="0" err="1"/>
              <a:t>as.</a:t>
            </a:r>
            <a:r>
              <a:rPr lang="en-US" sz="1200" dirty="0" err="1"/>
              <a:t>dendrogram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euclid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) </a:t>
            </a:r>
            <a:r>
              <a:rPr lang="en-US" sz="1200" i="1" dirty="0"/>
              <a:t># get ordering for </a:t>
            </a:r>
            <a:r>
              <a:rPr lang="en-US" sz="1200" i="1" dirty="0" err="1"/>
              <a:t>heatmap</a:t>
            </a:r>
            <a:endParaRPr lang="en-US" sz="1200" dirty="0"/>
          </a:p>
          <a:p>
            <a:r>
              <a:rPr lang="en-US" sz="1200" dirty="0" err="1"/>
              <a:t>my_colours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brewer</a:t>
            </a:r>
            <a:r>
              <a:rPr lang="en-US" sz="1200" b="1" dirty="0" err="1"/>
              <a:t>.</a:t>
            </a:r>
            <a:r>
              <a:rPr lang="en-US" sz="1200" dirty="0" err="1"/>
              <a:t>pal</a:t>
            </a:r>
            <a:r>
              <a:rPr lang="en-US" sz="1200" dirty="0"/>
              <a:t>(8,"GnBu") </a:t>
            </a:r>
            <a:r>
              <a:rPr lang="en-US" sz="1200" i="1" dirty="0"/>
              <a:t># my </a:t>
            </a:r>
            <a:r>
              <a:rPr lang="en-US" sz="1200" i="1" dirty="0" err="1"/>
              <a:t>colours</a:t>
            </a:r>
            <a:endParaRPr lang="en-US" sz="1200" dirty="0"/>
          </a:p>
          <a:p>
            <a:r>
              <a:rPr lang="en-US" sz="1200" dirty="0"/>
              <a:t>heatmap</a:t>
            </a:r>
            <a:r>
              <a:rPr lang="en-US" sz="1200" b="1" dirty="0"/>
              <a:t>.</a:t>
            </a:r>
            <a:r>
              <a:rPr lang="en-US" sz="1200" dirty="0"/>
              <a:t>2(</a:t>
            </a:r>
            <a:r>
              <a:rPr lang="en-US" sz="1200" b="1" dirty="0" err="1"/>
              <a:t>as.</a:t>
            </a:r>
            <a:r>
              <a:rPr lang="en-US" sz="1200" dirty="0" err="1"/>
              <a:t>matrix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dist</a:t>
            </a:r>
            <a:r>
              <a:rPr lang="en-US" sz="1200" dirty="0"/>
              <a:t>), margin</a:t>
            </a:r>
            <a:r>
              <a:rPr lang="en-US" sz="1200" b="1" dirty="0"/>
              <a:t>=</a:t>
            </a:r>
            <a:r>
              <a:rPr lang="en-US" sz="1200" dirty="0"/>
              <a:t>c(14,14),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</a:t>
            </a:r>
            <a:r>
              <a:rPr lang="en-US" sz="1200" dirty="0" err="1" smtClean="0"/>
              <a:t>Rowv</a:t>
            </a:r>
            <a:r>
              <a:rPr lang="en-US" sz="1200" b="1" dirty="0"/>
              <a:t>=</a:t>
            </a:r>
            <a:r>
              <a:rPr lang="en-US" sz="1200" dirty="0" err="1"/>
              <a:t>euclid_dend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</a:t>
            </a:r>
            <a:r>
              <a:rPr lang="en-US" sz="1200" dirty="0" err="1" smtClean="0"/>
              <a:t>Colv</a:t>
            </a:r>
            <a:r>
              <a:rPr lang="en-US" sz="1200" b="1" dirty="0"/>
              <a:t>=</a:t>
            </a:r>
            <a:r>
              <a:rPr lang="en-US" sz="1200" dirty="0" err="1"/>
              <a:t>euclid_dend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col</a:t>
            </a:r>
            <a:r>
              <a:rPr lang="en-US" sz="1200" b="1" dirty="0"/>
              <a:t>=</a:t>
            </a:r>
            <a:r>
              <a:rPr lang="en-US" sz="1200" dirty="0" err="1"/>
              <a:t>my_colours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trace</a:t>
            </a:r>
            <a:r>
              <a:rPr lang="en-US" sz="1200" b="1" dirty="0"/>
              <a:t>=</a:t>
            </a:r>
            <a:r>
              <a:rPr lang="en-US" sz="1200" dirty="0"/>
              <a:t>"none",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</a:t>
            </a:r>
            <a:r>
              <a:rPr lang="en-US" sz="1200" dirty="0" err="1" smtClean="0"/>
              <a:t>denscol</a:t>
            </a:r>
            <a:r>
              <a:rPr lang="en-US" sz="1200" b="1" dirty="0"/>
              <a:t>=</a:t>
            </a:r>
            <a:r>
              <a:rPr lang="en-US" sz="1200" dirty="0"/>
              <a:t>"black")</a:t>
            </a:r>
          </a:p>
        </p:txBody>
      </p:sp>
    </p:spTree>
    <p:extLst>
      <p:ext uri="{BB962C8B-B14F-4D97-AF65-F5344CB8AC3E}">
        <p14:creationId xmlns:p14="http://schemas.microsoft.com/office/powerpoint/2010/main" val="3389748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heatmap2() with multiple distance metrics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64288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try</a:t>
            </a:r>
            <a:r>
              <a:rPr lang="en-US" sz="1200" dirty="0"/>
              <a:t>(library("</a:t>
            </a:r>
            <a:r>
              <a:rPr lang="en-US" sz="1200" dirty="0" err="1"/>
              <a:t>ecodist</a:t>
            </a:r>
            <a:r>
              <a:rPr lang="en-US" sz="1200" dirty="0"/>
              <a:t>"), </a:t>
            </a:r>
            <a:r>
              <a:rPr lang="en-US" sz="1200" dirty="0" err="1"/>
              <a:t>install</a:t>
            </a:r>
            <a:r>
              <a:rPr lang="en-US" sz="1200" b="1" dirty="0" err="1"/>
              <a:t>.</a:t>
            </a:r>
            <a:r>
              <a:rPr lang="en-US" sz="1200" dirty="0" err="1"/>
              <a:t>packages</a:t>
            </a:r>
            <a:r>
              <a:rPr lang="en-US" sz="1200" dirty="0"/>
              <a:t>("</a:t>
            </a:r>
            <a:r>
              <a:rPr lang="en-US" sz="1200" dirty="0" err="1"/>
              <a:t>ecodist</a:t>
            </a:r>
            <a:r>
              <a:rPr lang="en-US" sz="1200" dirty="0"/>
              <a:t>")) </a:t>
            </a:r>
            <a:r>
              <a:rPr lang="en-US" sz="1200" i="1" dirty="0"/>
              <a:t># try load, otherwise install</a:t>
            </a:r>
            <a:endParaRPr lang="en-US" sz="1200" dirty="0"/>
          </a:p>
          <a:p>
            <a:r>
              <a:rPr lang="en-US" sz="1200" dirty="0"/>
              <a:t>library("</a:t>
            </a:r>
            <a:r>
              <a:rPr lang="en-US" sz="1200" dirty="0" err="1"/>
              <a:t>ecodist</a:t>
            </a:r>
            <a:r>
              <a:rPr lang="en-US" sz="1200" dirty="0"/>
              <a:t>") </a:t>
            </a:r>
            <a:r>
              <a:rPr lang="en-US" sz="1200" i="1" dirty="0"/>
              <a:t># try to load again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bcdist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hclust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dirty="0"/>
              <a:t>, method</a:t>
            </a:r>
            <a:r>
              <a:rPr lang="en-US" sz="1200" b="1" dirty="0"/>
              <a:t>=</a:t>
            </a:r>
            <a:r>
              <a:rPr lang="en-US" sz="1200" dirty="0"/>
              <a:t>"ward"</a:t>
            </a:r>
            <a:r>
              <a:rPr lang="en-US" sz="1200" dirty="0" smtClean="0"/>
              <a:t>)</a:t>
            </a:r>
          </a:p>
          <a:p>
            <a:r>
              <a:rPr lang="en-US" sz="1200" dirty="0" err="1"/>
              <a:t>bc_dend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b="1" dirty="0" err="1"/>
              <a:t>as.</a:t>
            </a:r>
            <a:r>
              <a:rPr lang="en-US" sz="1200" dirty="0" err="1"/>
              <a:t>dendrogram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) </a:t>
            </a:r>
            <a:r>
              <a:rPr lang="en-US" sz="1200" i="1" dirty="0"/>
              <a:t># get ordering for </a:t>
            </a:r>
            <a:r>
              <a:rPr lang="en-US" sz="1200" i="1" dirty="0" err="1"/>
              <a:t>heatmap</a:t>
            </a:r>
            <a:endParaRPr lang="en-US" sz="1200" dirty="0"/>
          </a:p>
          <a:p>
            <a:r>
              <a:rPr lang="en-US" sz="1200" dirty="0" err="1"/>
              <a:t>my_bc_colours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brewer</a:t>
            </a:r>
            <a:r>
              <a:rPr lang="en-US" sz="1200" b="1" dirty="0" err="1"/>
              <a:t>.</a:t>
            </a:r>
            <a:r>
              <a:rPr lang="en-US" sz="1200" dirty="0" err="1"/>
              <a:t>pal</a:t>
            </a:r>
            <a:r>
              <a:rPr lang="en-US" sz="1200" dirty="0"/>
              <a:t>(8,"BuPu") </a:t>
            </a:r>
            <a:r>
              <a:rPr lang="en-US" sz="1200" i="1" dirty="0"/>
              <a:t># my </a:t>
            </a:r>
            <a:r>
              <a:rPr lang="en-US" sz="1200" i="1" dirty="0" err="1"/>
              <a:t>colours</a:t>
            </a:r>
            <a:endParaRPr lang="en-US" sz="1200" dirty="0"/>
          </a:p>
          <a:p>
            <a:r>
              <a:rPr lang="en-US" sz="1200" dirty="0"/>
              <a:t>heatmap</a:t>
            </a:r>
            <a:r>
              <a:rPr lang="en-US" sz="1200" b="1" dirty="0"/>
              <a:t>.</a:t>
            </a:r>
            <a:r>
              <a:rPr lang="en-US" sz="1200" dirty="0"/>
              <a:t>2(</a:t>
            </a:r>
            <a:r>
              <a:rPr lang="en-US" sz="1200" b="1" dirty="0" err="1"/>
              <a:t>as.</a:t>
            </a:r>
            <a:r>
              <a:rPr lang="en-US" sz="1200" dirty="0" err="1"/>
              <a:t>matrix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dirty="0"/>
              <a:t>), margin</a:t>
            </a:r>
            <a:r>
              <a:rPr lang="en-US" sz="1200" b="1" dirty="0"/>
              <a:t>=</a:t>
            </a:r>
            <a:r>
              <a:rPr lang="en-US" sz="1200" dirty="0"/>
              <a:t>c(14,14), </a:t>
            </a:r>
            <a:r>
              <a:rPr lang="en-US" sz="1200" dirty="0" err="1"/>
              <a:t>Rowv</a:t>
            </a:r>
            <a:r>
              <a:rPr lang="en-US" sz="1200" b="1" dirty="0"/>
              <a:t>=</a:t>
            </a:r>
            <a:r>
              <a:rPr lang="en-US" sz="1200" dirty="0" err="1"/>
              <a:t>bc_dend</a:t>
            </a:r>
            <a:r>
              <a:rPr lang="en-US" sz="1200" dirty="0"/>
              <a:t>, </a:t>
            </a:r>
            <a:r>
              <a:rPr lang="en-US" sz="1200" dirty="0" err="1"/>
              <a:t>Colv</a:t>
            </a:r>
            <a:r>
              <a:rPr lang="en-US" sz="1200" b="1" dirty="0"/>
              <a:t>=</a:t>
            </a:r>
            <a:r>
              <a:rPr lang="en-US" sz="1200" dirty="0" err="1"/>
              <a:t>bc_dend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 smtClean="0"/>
              <a:t>col</a:t>
            </a:r>
            <a:r>
              <a:rPr lang="en-US" sz="1200" b="1" dirty="0"/>
              <a:t>=</a:t>
            </a:r>
            <a:r>
              <a:rPr lang="en-US" sz="1200" dirty="0" err="1"/>
              <a:t>my_bc_colours</a:t>
            </a:r>
            <a:r>
              <a:rPr lang="en-US" sz="1200" dirty="0"/>
              <a:t>, trace</a:t>
            </a:r>
            <a:r>
              <a:rPr lang="en-US" sz="1200" b="1" dirty="0"/>
              <a:t>=</a:t>
            </a:r>
            <a:r>
              <a:rPr lang="en-US" sz="1200" dirty="0"/>
              <a:t>"none", </a:t>
            </a:r>
            <a:r>
              <a:rPr lang="en-US" sz="1200" dirty="0" err="1"/>
              <a:t>denscol</a:t>
            </a:r>
            <a:r>
              <a:rPr lang="en-US" sz="1200" b="1" dirty="0"/>
              <a:t>=</a:t>
            </a:r>
            <a:r>
              <a:rPr lang="en-US" sz="1200" dirty="0"/>
              <a:t>"black")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212" y="2289616"/>
            <a:ext cx="4293096" cy="4293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68" y="2289616"/>
            <a:ext cx="4141921" cy="41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78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Assessing significance: </a:t>
            </a:r>
            <a:r>
              <a:rPr lang="en-US" dirty="0" smtClean="0"/>
              <a:t>bootstrapping 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75908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library(</a:t>
            </a:r>
            <a:r>
              <a:rPr lang="en-US" sz="1200" dirty="0" err="1"/>
              <a:t>pvclust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pvclust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</a:t>
            </a:r>
            <a:r>
              <a:rPr lang="en-US" sz="1200" dirty="0" err="1" smtClean="0"/>
              <a:t>method</a:t>
            </a:r>
            <a:r>
              <a:rPr lang="en-US" sz="1200" b="1" dirty="0" err="1" smtClean="0"/>
              <a:t>.</a:t>
            </a:r>
            <a:r>
              <a:rPr lang="en-US" sz="1200" dirty="0" err="1" smtClean="0"/>
              <a:t>hclust</a:t>
            </a:r>
            <a:r>
              <a:rPr lang="en-US" sz="1200" b="1" dirty="0"/>
              <a:t>=</a:t>
            </a:r>
            <a:r>
              <a:rPr lang="en-US" sz="1200" dirty="0"/>
              <a:t>"complete",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</a:t>
            </a:r>
            <a:r>
              <a:rPr lang="en-US" sz="1200" dirty="0" err="1" smtClean="0"/>
              <a:t>method</a:t>
            </a:r>
            <a:r>
              <a:rPr lang="en-US" sz="1200" b="1" dirty="0" err="1" smtClean="0"/>
              <a:t>.</a:t>
            </a:r>
            <a:r>
              <a:rPr lang="en-US" sz="1200" dirty="0" err="1" smtClean="0"/>
              <a:t>dist</a:t>
            </a:r>
            <a:r>
              <a:rPr lang="en-US" sz="1200" b="1" dirty="0"/>
              <a:t>=</a:t>
            </a:r>
            <a:r>
              <a:rPr lang="en-US" sz="1200" dirty="0"/>
              <a:t>"</a:t>
            </a:r>
            <a:r>
              <a:rPr lang="en-US" sz="1200" dirty="0" err="1"/>
              <a:t>euclidian</a:t>
            </a:r>
            <a:r>
              <a:rPr lang="en-US" sz="1200" dirty="0"/>
              <a:t>", n</a:t>
            </a:r>
            <a:r>
              <a:rPr lang="en-US" sz="1200" b="1" dirty="0"/>
              <a:t>=</a:t>
            </a:r>
            <a:r>
              <a:rPr lang="en-US" sz="1200" dirty="0"/>
              <a:t>1000) </a:t>
            </a:r>
            <a:r>
              <a:rPr lang="en-US" sz="1200" i="1" dirty="0"/>
              <a:t># in this case no transform is need</a:t>
            </a:r>
            <a:endParaRPr lang="en-US" sz="1200" dirty="0"/>
          </a:p>
          <a:p>
            <a:r>
              <a:rPr lang="en-US" sz="1200" dirty="0"/>
              <a:t>plot(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 smtClean="0"/>
              <a:t>)</a:t>
            </a:r>
          </a:p>
          <a:p>
            <a:endParaRPr lang="en-US" sz="1200" dirty="0" smtClean="0"/>
          </a:p>
          <a:p>
            <a:r>
              <a:rPr lang="en-US" sz="1200" dirty="0"/>
              <a:t>library("</a:t>
            </a:r>
            <a:r>
              <a:rPr lang="en-US" sz="1200" dirty="0" err="1"/>
              <a:t>devtools</a:t>
            </a:r>
            <a:r>
              <a:rPr lang="en-US" sz="1200" dirty="0"/>
              <a:t>") </a:t>
            </a:r>
            <a:r>
              <a:rPr lang="en-US" sz="1200" i="1" dirty="0"/>
              <a:t># used to source functions from the internet</a:t>
            </a:r>
            <a:endParaRPr lang="en-US" sz="1200" dirty="0"/>
          </a:p>
          <a:p>
            <a:r>
              <a:rPr lang="en-US" sz="1200" dirty="0" err="1"/>
              <a:t>source_url</a:t>
            </a:r>
            <a:r>
              <a:rPr lang="en-US" sz="1200" dirty="0"/>
              <a:t>('http://</a:t>
            </a:r>
            <a:r>
              <a:rPr lang="en-US" sz="1200" dirty="0" err="1"/>
              <a:t>raw.github.com</a:t>
            </a:r>
            <a:r>
              <a:rPr lang="en-US" sz="1200" dirty="0"/>
              <a:t>/</a:t>
            </a:r>
            <a:r>
              <a:rPr lang="en-US" sz="1200" dirty="0" err="1"/>
              <a:t>nielshanson</a:t>
            </a:r>
            <a:r>
              <a:rPr lang="en-US" sz="1200" dirty="0"/>
              <a:t>/</a:t>
            </a:r>
            <a:r>
              <a:rPr lang="en-US" sz="1200" dirty="0" err="1"/>
              <a:t>mp_tutorial</a:t>
            </a:r>
            <a:r>
              <a:rPr lang="en-US" sz="1200" dirty="0"/>
              <a:t>/master/</a:t>
            </a:r>
            <a:r>
              <a:rPr lang="en-US" sz="1200" dirty="0" err="1"/>
              <a:t>taxonomic_analysis</a:t>
            </a:r>
            <a:r>
              <a:rPr lang="en-US" sz="1200" dirty="0"/>
              <a:t>/code/</a:t>
            </a:r>
            <a:r>
              <a:rPr lang="en-US" sz="1200" dirty="0" err="1"/>
              <a:t>pvclust_bcdist.R</a:t>
            </a:r>
            <a:r>
              <a:rPr lang="en-US" sz="1200" dirty="0"/>
              <a:t>')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pvclust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dirty="0"/>
              <a:t>, </a:t>
            </a:r>
            <a:r>
              <a:rPr lang="en-US" sz="1200" dirty="0" err="1"/>
              <a:t>method</a:t>
            </a:r>
            <a:r>
              <a:rPr lang="en-US" sz="1200" b="1" dirty="0" err="1"/>
              <a:t>.</a:t>
            </a:r>
            <a:r>
              <a:rPr lang="en-US" sz="1200" dirty="0" err="1"/>
              <a:t>hclust</a:t>
            </a:r>
            <a:r>
              <a:rPr lang="en-US" sz="1200" b="1" dirty="0"/>
              <a:t>=</a:t>
            </a:r>
            <a:r>
              <a:rPr lang="en-US" sz="1200" dirty="0"/>
              <a:t>"ward", </a:t>
            </a:r>
            <a:r>
              <a:rPr lang="en-US" sz="1200" dirty="0" err="1"/>
              <a:t>method</a:t>
            </a:r>
            <a:r>
              <a:rPr lang="en-US" sz="1200" b="1" dirty="0" err="1"/>
              <a:t>.</a:t>
            </a:r>
            <a:r>
              <a:rPr lang="en-US" sz="1200" dirty="0" err="1"/>
              <a:t>dist</a:t>
            </a:r>
            <a:r>
              <a:rPr lang="en-US" sz="1200" b="1" dirty="0"/>
              <a:t>=</a:t>
            </a:r>
            <a:r>
              <a:rPr lang="en-US" sz="1200" dirty="0"/>
              <a:t>"bray–</a:t>
            </a:r>
            <a:r>
              <a:rPr lang="en-US" sz="1200" dirty="0" err="1"/>
              <a:t>curtis</a:t>
            </a:r>
            <a:r>
              <a:rPr lang="en-US" sz="1200" dirty="0"/>
              <a:t>", n</a:t>
            </a:r>
            <a:r>
              <a:rPr lang="en-US" sz="1200" b="1" dirty="0"/>
              <a:t>=</a:t>
            </a:r>
            <a:r>
              <a:rPr lang="en-US" sz="1200" dirty="0"/>
              <a:t>1000)</a:t>
            </a:r>
          </a:p>
          <a:p>
            <a:r>
              <a:rPr lang="en-US" sz="1200" dirty="0"/>
              <a:t>plot(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67920"/>
            <a:ext cx="4248472" cy="4248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727679"/>
            <a:ext cx="388843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82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Visualizing Clustering on Taxa Profile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8560" y="2492896"/>
            <a:ext cx="4378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my_colours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brewer</a:t>
            </a:r>
            <a:r>
              <a:rPr lang="en-US" sz="1200" b="1" dirty="0" err="1"/>
              <a:t>.</a:t>
            </a:r>
            <a:r>
              <a:rPr lang="en-US" sz="1200" dirty="0" err="1"/>
              <a:t>pal</a:t>
            </a:r>
            <a:r>
              <a:rPr lang="en-US" sz="1200" dirty="0"/>
              <a:t>(8,"Blues") </a:t>
            </a:r>
            <a:r>
              <a:rPr lang="en-US" sz="1200" i="1" dirty="0"/>
              <a:t># another </a:t>
            </a:r>
            <a:r>
              <a:rPr lang="en-US" sz="1200" i="1" dirty="0" err="1"/>
              <a:t>colour</a:t>
            </a:r>
            <a:r>
              <a:rPr lang="en-US" sz="1200" i="1" dirty="0"/>
              <a:t> scheme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log(HOT_data</a:t>
            </a:r>
            <a:r>
              <a:rPr lang="en-US" sz="1200" b="1" dirty="0"/>
              <a:t>+</a:t>
            </a:r>
            <a:r>
              <a:rPr lang="en-US" sz="1200" dirty="0"/>
              <a:t>1) </a:t>
            </a:r>
            <a:r>
              <a:rPr lang="en-US" sz="1200" i="1" dirty="0"/>
              <a:t># log transform</a:t>
            </a:r>
            <a:endParaRPr lang="en-US" sz="1200" dirty="0"/>
          </a:p>
          <a:p>
            <a:r>
              <a:rPr lang="en-US" sz="1200" dirty="0" err="1"/>
              <a:t>HOT_heat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heatmap</a:t>
            </a:r>
            <a:r>
              <a:rPr lang="en-US" sz="1200" b="1" dirty="0"/>
              <a:t>.</a:t>
            </a:r>
            <a:r>
              <a:rPr lang="en-US" sz="1200" dirty="0"/>
              <a:t>2(</a:t>
            </a:r>
            <a:r>
              <a:rPr lang="en-US" sz="1200" b="1" dirty="0" err="1"/>
              <a:t>as.</a:t>
            </a:r>
            <a:r>
              <a:rPr lang="en-US" sz="1200" dirty="0" err="1"/>
              <a:t>matrix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dirty="0"/>
              <a:t>),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margin</a:t>
            </a:r>
            <a:r>
              <a:rPr lang="en-US" sz="1200" b="1" dirty="0"/>
              <a:t>=</a:t>
            </a:r>
            <a:r>
              <a:rPr lang="en-US" sz="1200" dirty="0"/>
              <a:t>c(14,14)</a:t>
            </a:r>
            <a:r>
              <a:rPr lang="en-US" sz="1200" dirty="0" smtClean="0"/>
              <a:t>, 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col</a:t>
            </a:r>
            <a:r>
              <a:rPr lang="en-US" sz="1200" b="1" dirty="0"/>
              <a:t>=</a:t>
            </a:r>
            <a:r>
              <a:rPr lang="en-US" sz="1200" dirty="0" err="1"/>
              <a:t>my_colours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 smtClean="0"/>
              <a:t>                                        </a:t>
            </a:r>
            <a:r>
              <a:rPr lang="en-US" sz="1200" dirty="0" err="1" smtClean="0"/>
              <a:t>Colv</a:t>
            </a:r>
            <a:r>
              <a:rPr lang="en-US" sz="1200" b="1" dirty="0"/>
              <a:t>=</a:t>
            </a:r>
            <a:r>
              <a:rPr lang="en-US" sz="1200" dirty="0" err="1"/>
              <a:t>bc_dend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trace</a:t>
            </a:r>
            <a:r>
              <a:rPr lang="en-US" sz="1200" b="1" dirty="0"/>
              <a:t>=</a:t>
            </a:r>
            <a:r>
              <a:rPr lang="en-US" sz="1200" dirty="0"/>
              <a:t>"none",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</a:t>
            </a:r>
            <a:r>
              <a:rPr lang="en-US" sz="1200" dirty="0" err="1" smtClean="0"/>
              <a:t>denscol</a:t>
            </a:r>
            <a:r>
              <a:rPr lang="en-US" sz="1200" b="1" dirty="0"/>
              <a:t>=</a:t>
            </a:r>
            <a:r>
              <a:rPr lang="en-US" sz="1200" dirty="0"/>
              <a:t>"black")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674" y="620688"/>
            <a:ext cx="3796467" cy="612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14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err="1" smtClean="0"/>
              <a:t>ggplot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184" y="836712"/>
            <a:ext cx="3405697" cy="58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67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err="1" smtClean="0"/>
              <a:t>ggplot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196752"/>
            <a:ext cx="8297609" cy="424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library(ggplot2)</a:t>
            </a:r>
          </a:p>
          <a:p>
            <a:r>
              <a:rPr lang="en-US" sz="1200" dirty="0"/>
              <a:t>library(reshape2) </a:t>
            </a:r>
            <a:r>
              <a:rPr lang="en-US" sz="1200" i="1" dirty="0"/>
              <a:t># transform our Data from wide to long format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log$taxa</a:t>
            </a:r>
            <a:r>
              <a:rPr lang="en-US" sz="1200" dirty="0"/>
              <a:t> </a:t>
            </a:r>
            <a:r>
              <a:rPr lang="en-US" sz="1200" b="1" dirty="0"/>
              <a:t>=</a:t>
            </a:r>
            <a:r>
              <a:rPr lang="en-US" sz="1200" dirty="0"/>
              <a:t> </a:t>
            </a:r>
            <a:r>
              <a:rPr lang="en-US" sz="1200" dirty="0" err="1"/>
              <a:t>rownames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dirty="0"/>
              <a:t>) </a:t>
            </a:r>
            <a:r>
              <a:rPr lang="en-US" sz="1200" i="1" dirty="0"/>
              <a:t># add taxa from </a:t>
            </a:r>
            <a:r>
              <a:rPr lang="en-US" sz="1200" i="1" dirty="0" err="1"/>
              <a:t>rownames</a:t>
            </a:r>
            <a:r>
              <a:rPr lang="en-US" sz="1200" i="1" dirty="0"/>
              <a:t> to Data Frame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melt(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colnames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</a:t>
            </a:r>
            <a:r>
              <a:rPr lang="en-US" sz="1200" dirty="0"/>
              <a:t>)[2] </a:t>
            </a:r>
            <a:r>
              <a:rPr lang="en-US" sz="1200" b="1" dirty="0"/>
              <a:t>=</a:t>
            </a:r>
            <a:r>
              <a:rPr lang="en-US" sz="1200" dirty="0"/>
              <a:t> "sample" </a:t>
            </a:r>
            <a:r>
              <a:rPr lang="en-US" sz="1200" i="1" dirty="0"/>
              <a:t># rename variable column to sample</a:t>
            </a:r>
            <a:endParaRPr lang="en-US" sz="1200" dirty="0"/>
          </a:p>
          <a:p>
            <a:endParaRPr lang="en-US" sz="1200" dirty="0"/>
          </a:p>
          <a:p>
            <a:r>
              <a:rPr lang="en-US" sz="1200" i="1" dirty="0"/>
              <a:t># in order to plot things properly, the order of each variable has to be explicitly set</a:t>
            </a:r>
            <a:endParaRPr lang="en-US" sz="1200" dirty="0"/>
          </a:p>
          <a:p>
            <a:r>
              <a:rPr lang="en-US" sz="1200" dirty="0" err="1"/>
              <a:t>name_order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fit$labels</a:t>
            </a:r>
            <a:r>
              <a:rPr lang="en-US" sz="1200" dirty="0"/>
              <a:t>[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fit$order</a:t>
            </a:r>
            <a:r>
              <a:rPr lang="en-US" sz="1200" dirty="0"/>
              <a:t>] </a:t>
            </a:r>
            <a:r>
              <a:rPr lang="en-US" sz="1200" i="1" dirty="0"/>
              <a:t># get order of samples from clustering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m$sample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factor(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m$sample</a:t>
            </a:r>
            <a:r>
              <a:rPr lang="en-US" sz="1200" dirty="0"/>
              <a:t>, levels</a:t>
            </a:r>
            <a:r>
              <a:rPr lang="en-US" sz="1200" b="1" dirty="0"/>
              <a:t>=</a:t>
            </a:r>
            <a:r>
              <a:rPr lang="en-US" sz="1200" dirty="0" err="1"/>
              <a:t>name_order</a:t>
            </a:r>
            <a:r>
              <a:rPr lang="en-US" sz="1200" dirty="0"/>
              <a:t>) </a:t>
            </a:r>
            <a:r>
              <a:rPr lang="en-US" sz="1200" i="1" dirty="0"/>
              <a:t># set order of samples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m$taxa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factor(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m$taxa</a:t>
            </a:r>
            <a:r>
              <a:rPr lang="en-US" sz="1200" dirty="0"/>
              <a:t>, levels</a:t>
            </a:r>
            <a:r>
              <a:rPr lang="en-US" sz="1200" b="1" dirty="0"/>
              <a:t>=</a:t>
            </a:r>
            <a:r>
              <a:rPr lang="en-US" sz="1200" dirty="0"/>
              <a:t>unique(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m$taxa</a:t>
            </a:r>
            <a:r>
              <a:rPr lang="en-US" sz="1200" dirty="0"/>
              <a:t>)) </a:t>
            </a:r>
            <a:r>
              <a:rPr lang="en-US" sz="1200" i="1" dirty="0"/>
              <a:t># set order of taxa</a:t>
            </a:r>
            <a:endParaRPr lang="en-US" sz="1200" dirty="0"/>
          </a:p>
          <a:p>
            <a:endParaRPr lang="en-US" sz="1200" dirty="0"/>
          </a:p>
          <a:p>
            <a:r>
              <a:rPr lang="en-US" sz="1200" i="1" dirty="0"/>
              <a:t># cut bray-</a:t>
            </a:r>
            <a:r>
              <a:rPr lang="en-US" sz="1200" i="1" dirty="0" err="1"/>
              <a:t>curtis</a:t>
            </a:r>
            <a:r>
              <a:rPr lang="en-US" sz="1200" i="1" dirty="0"/>
              <a:t> clustering to get groups</a:t>
            </a:r>
            <a:endParaRPr lang="en-US" sz="1200" dirty="0"/>
          </a:p>
          <a:p>
            <a:r>
              <a:rPr lang="en-US" sz="1200" dirty="0" err="1"/>
              <a:t>bc_ward_groups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cutree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, h</a:t>
            </a:r>
            <a:r>
              <a:rPr lang="en-US" sz="1200" b="1" dirty="0"/>
              <a:t>=</a:t>
            </a:r>
            <a:r>
              <a:rPr lang="en-US" sz="1200" dirty="0"/>
              <a:t>0.2) </a:t>
            </a:r>
            <a:r>
              <a:rPr lang="en-US" sz="1200" i="1" dirty="0"/>
              <a:t># slice </a:t>
            </a:r>
            <a:r>
              <a:rPr lang="en-US" sz="1200" i="1" dirty="0" err="1"/>
              <a:t>dendrogram</a:t>
            </a:r>
            <a:r>
              <a:rPr lang="en-US" sz="1200" i="1" dirty="0"/>
              <a:t> for groups (height=0.2)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m$clust_group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b="1" dirty="0" err="1"/>
              <a:t>as.</a:t>
            </a:r>
            <a:r>
              <a:rPr lang="en-US" sz="1200" dirty="0" err="1"/>
              <a:t>vector</a:t>
            </a:r>
            <a:r>
              <a:rPr lang="en-US" sz="1200" dirty="0"/>
              <a:t>(</a:t>
            </a:r>
            <a:r>
              <a:rPr lang="en-US" sz="1200" dirty="0" err="1"/>
              <a:t>bc_ward_groups</a:t>
            </a:r>
            <a:r>
              <a:rPr lang="en-US" sz="1200" dirty="0"/>
              <a:t>[</a:t>
            </a:r>
            <a:r>
              <a:rPr lang="en-US" sz="1200" b="1" dirty="0" err="1"/>
              <a:t>as.</a:t>
            </a:r>
            <a:r>
              <a:rPr lang="en-US" sz="1200" dirty="0" err="1"/>
              <a:t>vector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</a:t>
            </a:r>
            <a:r>
              <a:rPr lang="en-US" sz="1200" dirty="0"/>
              <a:t>[,"sample"])])</a:t>
            </a:r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m$clust_group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b="1" dirty="0" err="1"/>
              <a:t>as.</a:t>
            </a:r>
            <a:r>
              <a:rPr lang="en-US" sz="1200" dirty="0" err="1"/>
              <a:t>factor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m$clust_group</a:t>
            </a:r>
            <a:r>
              <a:rPr lang="en-US" sz="1200" dirty="0"/>
              <a:t>) </a:t>
            </a:r>
            <a:r>
              <a:rPr lang="en-US" sz="1200" i="1" dirty="0"/>
              <a:t># set group numbers as factors</a:t>
            </a:r>
            <a:endParaRPr lang="en-US" sz="1200" dirty="0"/>
          </a:p>
          <a:p>
            <a:endParaRPr lang="en-US" sz="1200" dirty="0"/>
          </a:p>
          <a:p>
            <a:r>
              <a:rPr lang="en-US" sz="1200" i="1" dirty="0"/>
              <a:t># finally create the bubble plot</a:t>
            </a:r>
            <a:endParaRPr lang="en-US" sz="1200" dirty="0"/>
          </a:p>
          <a:p>
            <a:r>
              <a:rPr lang="en-US" sz="1200" dirty="0"/>
              <a:t>g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ggplot</a:t>
            </a:r>
            <a:r>
              <a:rPr lang="en-US" sz="1200" dirty="0"/>
              <a:t>(subset(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</a:t>
            </a:r>
            <a:r>
              <a:rPr lang="en-US" sz="1200" dirty="0"/>
              <a:t>, value </a:t>
            </a:r>
            <a:r>
              <a:rPr lang="en-US" sz="1200" b="1" dirty="0"/>
              <a:t>&gt;</a:t>
            </a:r>
            <a:r>
              <a:rPr lang="en-US" sz="1200" dirty="0"/>
              <a:t>0), </a:t>
            </a:r>
            <a:r>
              <a:rPr lang="en-US" sz="1200" dirty="0" err="1"/>
              <a:t>aes</a:t>
            </a:r>
            <a:r>
              <a:rPr lang="en-US" sz="1200" dirty="0"/>
              <a:t>(x</a:t>
            </a:r>
            <a:r>
              <a:rPr lang="en-US" sz="1200" b="1" dirty="0"/>
              <a:t>=</a:t>
            </a:r>
            <a:r>
              <a:rPr lang="en-US" sz="1200" dirty="0"/>
              <a:t>sample, y</a:t>
            </a:r>
            <a:r>
              <a:rPr lang="en-US" sz="1200" b="1" dirty="0"/>
              <a:t>=</a:t>
            </a:r>
            <a:r>
              <a:rPr lang="en-US" sz="1200" dirty="0"/>
              <a:t>taxa, color</a:t>
            </a:r>
            <a:r>
              <a:rPr lang="en-US" sz="1200" b="1" dirty="0"/>
              <a:t>=</a:t>
            </a:r>
            <a:r>
              <a:rPr lang="en-US" sz="1200" dirty="0" err="1"/>
              <a:t>clust_group</a:t>
            </a:r>
            <a:r>
              <a:rPr lang="en-US" sz="1200" dirty="0"/>
              <a:t>))</a:t>
            </a:r>
          </a:p>
          <a:p>
            <a:r>
              <a:rPr lang="en-US" sz="1200" dirty="0"/>
              <a:t>g </a:t>
            </a:r>
            <a:r>
              <a:rPr lang="en-US" sz="1200" b="1" dirty="0"/>
              <a:t>&lt;-</a:t>
            </a:r>
            <a:r>
              <a:rPr lang="en-US" sz="1200" dirty="0"/>
              <a:t> g </a:t>
            </a:r>
            <a:r>
              <a:rPr lang="en-US" sz="1200" b="1" dirty="0"/>
              <a:t>+</a:t>
            </a:r>
            <a:r>
              <a:rPr lang="en-US" sz="1200" dirty="0"/>
              <a:t> </a:t>
            </a:r>
            <a:r>
              <a:rPr lang="en-US" sz="1200" dirty="0" err="1"/>
              <a:t>geom_point</a:t>
            </a:r>
            <a:r>
              <a:rPr lang="en-US" sz="1200" dirty="0"/>
              <a:t>(</a:t>
            </a:r>
            <a:r>
              <a:rPr lang="en-US" sz="1200" dirty="0" err="1"/>
              <a:t>aes</a:t>
            </a:r>
            <a:r>
              <a:rPr lang="en-US" sz="1200" dirty="0"/>
              <a:t>(size</a:t>
            </a:r>
            <a:r>
              <a:rPr lang="en-US" sz="1200" b="1" dirty="0"/>
              <a:t>=</a:t>
            </a:r>
            <a:r>
              <a:rPr lang="en-US" sz="1200" dirty="0"/>
              <a:t>value)) </a:t>
            </a:r>
            <a:r>
              <a:rPr lang="en-US" sz="1200" i="1" dirty="0"/>
              <a:t># plot the points and scale them to value</a:t>
            </a:r>
            <a:endParaRPr lang="en-US" sz="1200" dirty="0"/>
          </a:p>
          <a:p>
            <a:r>
              <a:rPr lang="en-US" sz="1200" dirty="0"/>
              <a:t>g </a:t>
            </a:r>
            <a:r>
              <a:rPr lang="en-US" sz="1200" b="1" dirty="0"/>
              <a:t>&lt;-</a:t>
            </a:r>
            <a:r>
              <a:rPr lang="en-US" sz="1200" dirty="0"/>
              <a:t> g </a:t>
            </a:r>
            <a:r>
              <a:rPr lang="en-US" sz="1200" b="1" dirty="0"/>
              <a:t>+</a:t>
            </a:r>
            <a:r>
              <a:rPr lang="en-US" sz="1200" dirty="0"/>
              <a:t> </a:t>
            </a:r>
            <a:r>
              <a:rPr lang="en-US" sz="1200" dirty="0" err="1"/>
              <a:t>theme_bw</a:t>
            </a:r>
            <a:r>
              <a:rPr lang="en-US" sz="1200" dirty="0"/>
              <a:t>() </a:t>
            </a:r>
            <a:r>
              <a:rPr lang="en-US" sz="1200" i="1" dirty="0"/>
              <a:t># use a white background</a:t>
            </a:r>
            <a:endParaRPr lang="en-US" sz="1200" dirty="0"/>
          </a:p>
          <a:p>
            <a:r>
              <a:rPr lang="en-US" sz="1200" dirty="0"/>
              <a:t>g </a:t>
            </a:r>
            <a:r>
              <a:rPr lang="en-US" sz="1200" b="1" dirty="0"/>
              <a:t>&lt;-</a:t>
            </a:r>
            <a:r>
              <a:rPr lang="en-US" sz="1200" dirty="0"/>
              <a:t> g </a:t>
            </a:r>
            <a:r>
              <a:rPr lang="en-US" sz="1200" b="1" dirty="0"/>
              <a:t>+</a:t>
            </a:r>
            <a:r>
              <a:rPr lang="en-US" sz="1200" dirty="0"/>
              <a:t> theme(</a:t>
            </a:r>
            <a:r>
              <a:rPr lang="en-US" sz="1200" dirty="0" err="1"/>
              <a:t>axis</a:t>
            </a:r>
            <a:r>
              <a:rPr lang="en-US" sz="1200" b="1" dirty="0" err="1"/>
              <a:t>.</a:t>
            </a:r>
            <a:r>
              <a:rPr lang="en-US" sz="1200" dirty="0" err="1"/>
              <a:t>text</a:t>
            </a:r>
            <a:r>
              <a:rPr lang="en-US" sz="1200" b="1" dirty="0" err="1"/>
              <a:t>.</a:t>
            </a:r>
            <a:r>
              <a:rPr lang="en-US" sz="1200" dirty="0" err="1"/>
              <a:t>x</a:t>
            </a:r>
            <a:r>
              <a:rPr lang="en-US" sz="1200" dirty="0"/>
              <a:t> </a:t>
            </a:r>
            <a:r>
              <a:rPr lang="en-US" sz="1200" b="1" dirty="0"/>
              <a:t>=</a:t>
            </a:r>
            <a:r>
              <a:rPr lang="en-US" sz="1200" dirty="0"/>
              <a:t> </a:t>
            </a:r>
            <a:r>
              <a:rPr lang="en-US" sz="1200" dirty="0" err="1"/>
              <a:t>element_text</a:t>
            </a:r>
            <a:r>
              <a:rPr lang="en-US" sz="1200" dirty="0"/>
              <a:t>(angle </a:t>
            </a:r>
            <a:r>
              <a:rPr lang="en-US" sz="1200" b="1" dirty="0"/>
              <a:t>=</a:t>
            </a:r>
            <a:r>
              <a:rPr lang="en-US" sz="1200" dirty="0"/>
              <a:t> 90, </a:t>
            </a:r>
            <a:r>
              <a:rPr lang="en-US" sz="1200" dirty="0" err="1"/>
              <a:t>vjust</a:t>
            </a:r>
            <a:r>
              <a:rPr lang="en-US" sz="1200" dirty="0"/>
              <a:t> </a:t>
            </a:r>
            <a:r>
              <a:rPr lang="en-US" sz="1200" b="1" dirty="0"/>
              <a:t>=</a:t>
            </a:r>
            <a:r>
              <a:rPr lang="en-US" sz="1200" dirty="0"/>
              <a:t> 0.5, </a:t>
            </a:r>
            <a:r>
              <a:rPr lang="en-US" sz="1200" dirty="0" err="1"/>
              <a:t>hjust</a:t>
            </a:r>
            <a:r>
              <a:rPr lang="en-US" sz="1200" dirty="0"/>
              <a:t> </a:t>
            </a:r>
            <a:r>
              <a:rPr lang="en-US" sz="1200" b="1" dirty="0"/>
              <a:t>=</a:t>
            </a:r>
            <a:r>
              <a:rPr lang="en-US" sz="1200" dirty="0"/>
              <a:t> 1)) </a:t>
            </a:r>
            <a:r>
              <a:rPr lang="en-US" sz="1200" i="1" dirty="0"/>
              <a:t># rotate and </a:t>
            </a:r>
            <a:r>
              <a:rPr lang="en-US" sz="1200" i="1" dirty="0" err="1"/>
              <a:t>centre</a:t>
            </a:r>
            <a:r>
              <a:rPr lang="en-US" sz="1200" i="1" dirty="0"/>
              <a:t> labels</a:t>
            </a:r>
            <a:endParaRPr lang="en-US" sz="1200" dirty="0"/>
          </a:p>
          <a:p>
            <a:r>
              <a:rPr lang="en-US" sz="1200" dirty="0"/>
              <a:t>g </a:t>
            </a:r>
            <a:r>
              <a:rPr lang="en-US" sz="1200" i="1" dirty="0"/>
              <a:t># plot it, whew!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508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969590" y="2285366"/>
            <a:ext cx="7562850" cy="3370262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Understand the basic background of the taxonomic signal related to the 16S </a:t>
            </a:r>
            <a:r>
              <a:rPr lang="en-US" b="0" dirty="0" err="1"/>
              <a:t>rRNA</a:t>
            </a:r>
            <a:r>
              <a:rPr lang="en-US" b="0" dirty="0"/>
              <a:t>, Clusters of Orthologous Genes (COGs), and MEGAN taxonomy</a:t>
            </a:r>
            <a:r>
              <a:rPr lang="en-US" b="0" dirty="0" smtClean="0"/>
              <a:t>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Be able to prime taxonomic search results from </a:t>
            </a:r>
            <a:r>
              <a:rPr lang="en-US" b="0" dirty="0" err="1"/>
              <a:t>MetaPathways</a:t>
            </a:r>
            <a:r>
              <a:rPr lang="en-US" b="0" dirty="0"/>
              <a:t> for analysis in MEGAN via </a:t>
            </a:r>
            <a:r>
              <a:rPr lang="en-US" b="0" dirty="0" smtClean="0"/>
              <a:t>python scripts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Understand </a:t>
            </a:r>
            <a:r>
              <a:rPr lang="en-US" b="0" dirty="0" smtClean="0"/>
              <a:t>how to decline taxonomy </a:t>
            </a:r>
            <a:r>
              <a:rPr lang="en-US" b="0" dirty="0"/>
              <a:t>in MEGAN and its ability to export </a:t>
            </a:r>
            <a:r>
              <a:rPr lang="en-US" b="0" dirty="0" smtClean="0"/>
              <a:t>samples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 smtClean="0"/>
              <a:t>Outline some examples of </a:t>
            </a:r>
            <a:r>
              <a:rPr lang="en-US" b="0" dirty="0"/>
              <a:t>downstream hierarchical clustering in the R statistical </a:t>
            </a:r>
            <a:r>
              <a:rPr lang="en-US" b="0" dirty="0" smtClean="0"/>
              <a:t>environment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Tutorial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1. Overview of Taxonomic Annotation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36838" y="2151742"/>
            <a:ext cx="7562850" cy="2573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Ribosomal rRNA Genes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Clusters of Orthologous Genes (COGs)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RefSeq Functional Taxonomy </a:t>
            </a:r>
            <a:br>
              <a:rPr lang="en-US" sz="2400" smtClean="0"/>
            </a:br>
            <a:r>
              <a:rPr lang="en-US" sz="2400" smtClean="0"/>
              <a:t>(LCA or MEGAN-taxonomy)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0900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60" y="1124744"/>
            <a:ext cx="4503490" cy="4826527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Differences in morphology &amp; growth of microbes insufficient to determine phylogeny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— thought high order organisms has most diversity (Five Kingdoms Model)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Enter DNA sequencing: certain genes taxonomically relevant </a:t>
            </a:r>
            <a:r>
              <a:rPr lang="en-US" dirty="0" err="1" smtClean="0"/>
              <a:t>rRNA</a:t>
            </a:r>
            <a:r>
              <a:rPr lang="en-US" dirty="0"/>
              <a:t> </a:t>
            </a:r>
            <a:r>
              <a:rPr lang="en-US" dirty="0" smtClean="0"/>
              <a:t>genes (widely found, stable sequence)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Alignment of hyper variable regions of 16S lead to development of modern ‘tree-of-life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790" y="1137320"/>
            <a:ext cx="3508264" cy="32403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4377680"/>
            <a:ext cx="3275856" cy="15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65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69" y="3645024"/>
            <a:ext cx="4754755" cy="2182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17538"/>
            <a:ext cx="4483100" cy="499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99" y="2060848"/>
            <a:ext cx="4108692" cy="720080"/>
          </a:xfrm>
          <a:prstGeom prst="rect">
            <a:avLst/>
          </a:prstGeom>
        </p:spPr>
      </p:pic>
      <p:sp>
        <p:nvSpPr>
          <p:cNvPr id="14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390074" y="946000"/>
            <a:ext cx="1885782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Ribosomal </a:t>
            </a:r>
            <a:r>
              <a:rPr lang="en-US" sz="1600" b="1" dirty="0" err="1" smtClean="0"/>
              <a:t>rRNA</a:t>
            </a:r>
            <a:endParaRPr lang="en-US" sz="1600" b="1" dirty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084168" y="1641476"/>
            <a:ext cx="1296144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Alignment</a:t>
            </a:r>
            <a:endParaRPr lang="en-US" sz="1600" b="1" dirty="0"/>
          </a:p>
        </p:txBody>
      </p:sp>
      <p:sp>
        <p:nvSpPr>
          <p:cNvPr id="16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5796136" y="3284984"/>
            <a:ext cx="1728192" cy="43204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“Tree-of-Life”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67550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59" y="836712"/>
            <a:ext cx="7766207" cy="475252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small (16S and 18S) and large (23S and 28S) </a:t>
            </a:r>
            <a:r>
              <a:rPr lang="en-US" sz="2400" dirty="0" err="1" smtClean="0"/>
              <a:t>rRNA</a:t>
            </a:r>
            <a:r>
              <a:rPr lang="en-US" sz="2400" dirty="0" smtClean="0"/>
              <a:t> subunits catalogued in databases (Silva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, GreenGenes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16S quite specific, but…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err="1" smtClean="0"/>
              <a:t>i</a:t>
            </a:r>
            <a:r>
              <a:rPr lang="en-US" sz="2400" dirty="0" smtClean="0"/>
              <a:t>. 16S Amplified by PCR (a.k.a., </a:t>
            </a:r>
            <a:r>
              <a:rPr lang="en-US" sz="2400" dirty="0" err="1" smtClean="0"/>
              <a:t>pyrotags</a:t>
            </a:r>
            <a:r>
              <a:rPr lang="en-US" sz="2400" dirty="0" smtClean="0"/>
              <a:t>)</a:t>
            </a:r>
            <a:br>
              <a:rPr lang="en-US" sz="2400" dirty="0" smtClean="0"/>
            </a:br>
            <a:r>
              <a:rPr lang="en-US" sz="2400" dirty="0" smtClean="0"/>
              <a:t>- PCR Biases within &amp; differences in ‘universal’ primers makes relative abundance of taxa “semi-quantitative” at best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ii. Metagenomes </a:t>
            </a:r>
            <a:br>
              <a:rPr lang="en-US" sz="2400" dirty="0" smtClean="0"/>
            </a:br>
            <a:r>
              <a:rPr lang="en-US" sz="2400" dirty="0" smtClean="0"/>
              <a:t>- Not sequencing specifically - taxonomic breadth limited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- Possibly more quantitative – no ‘universal’ primer bias</a:t>
            </a:r>
          </a:p>
        </p:txBody>
      </p:sp>
      <p:sp>
        <p:nvSpPr>
          <p:cNvPr id="2" name="Rectangle 1"/>
          <p:cNvSpPr/>
          <p:nvPr/>
        </p:nvSpPr>
        <p:spPr>
          <a:xfrm>
            <a:off x="814917" y="5229200"/>
            <a:ext cx="734481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000" dirty="0" smtClean="0"/>
              <a:t>E. </a:t>
            </a:r>
            <a:r>
              <a:rPr lang="en-US" sz="1000" dirty="0" err="1" smtClean="0"/>
              <a:t>Pruesse</a:t>
            </a:r>
            <a:r>
              <a:rPr lang="en-US" sz="1000" dirty="0" smtClean="0"/>
              <a:t> et al., SILVA: a comprehensive online resource for quality checked and aligned ribosomal RNA sequence data compatible with ARB, Nucleic Acids Research 35, 7188–7196 (2007).</a:t>
            </a:r>
          </a:p>
          <a:p>
            <a:pPr marL="228600" indent="-228600">
              <a:buFontTx/>
              <a:buAutoNum type="arabicPeriod"/>
            </a:pPr>
            <a:r>
              <a:rPr lang="en-US" sz="1000" dirty="0" smtClean="0"/>
              <a:t>T. Z. </a:t>
            </a:r>
            <a:r>
              <a:rPr lang="en-US" sz="1000" dirty="0" err="1" smtClean="0"/>
              <a:t>DeSantis</a:t>
            </a:r>
            <a:r>
              <a:rPr lang="en-US" sz="1000" dirty="0" smtClean="0"/>
              <a:t> et al., </a:t>
            </a:r>
            <a:r>
              <a:rPr lang="en-US" sz="1000" dirty="0" err="1" smtClean="0"/>
              <a:t>Greengenes</a:t>
            </a:r>
            <a:r>
              <a:rPr lang="en-US" sz="1000" dirty="0" smtClean="0"/>
              <a:t>, a chimera-checked 16S </a:t>
            </a:r>
            <a:r>
              <a:rPr lang="en-US" sz="1000" dirty="0" err="1" smtClean="0"/>
              <a:t>rRNA</a:t>
            </a:r>
            <a:r>
              <a:rPr lang="en-US" sz="1000" dirty="0" smtClean="0"/>
              <a:t> gene database and workbench compatible with ARB, Appl. Environ. </a:t>
            </a:r>
            <a:r>
              <a:rPr lang="en-US" sz="1000" dirty="0" err="1" smtClean="0"/>
              <a:t>Microbiol</a:t>
            </a:r>
            <a:r>
              <a:rPr lang="en-US" sz="1000" dirty="0" smtClean="0"/>
              <a:t>. 72, 5069–5072 (2006).</a:t>
            </a:r>
          </a:p>
          <a:p>
            <a:pPr marL="228600" indent="-228600">
              <a:buAutoNum type="arabicPeriod"/>
            </a:pPr>
            <a:r>
              <a:rPr lang="en-US" sz="1000" dirty="0" smtClean="0"/>
              <a:t>J. G. </a:t>
            </a:r>
            <a:r>
              <a:rPr lang="en-US" sz="1000" dirty="0" err="1" smtClean="0"/>
              <a:t>Caporaso</a:t>
            </a:r>
            <a:r>
              <a:rPr lang="en-US" sz="1000" dirty="0" smtClean="0"/>
              <a:t> </a:t>
            </a:r>
            <a:r>
              <a:rPr lang="en-US" sz="1000" i="1" dirty="0" smtClean="0"/>
              <a:t>et al.</a:t>
            </a:r>
            <a:r>
              <a:rPr lang="en-US" sz="1000" dirty="0" smtClean="0"/>
              <a:t>, QIIME allows analysis of high-throughput community sequencing data, </a:t>
            </a:r>
            <a:r>
              <a:rPr lang="en-US" sz="1000" i="1" dirty="0" smtClean="0"/>
              <a:t>Nat Meth</a:t>
            </a:r>
            <a:r>
              <a:rPr lang="en-US" sz="1000" dirty="0" smtClean="0"/>
              <a:t> </a:t>
            </a:r>
            <a:r>
              <a:rPr lang="en-US" sz="1000" b="1" dirty="0" smtClean="0"/>
              <a:t>7</a:t>
            </a:r>
            <a:r>
              <a:rPr lang="en-US" sz="1000" dirty="0" smtClean="0"/>
              <a:t>, 335–336 (2010).</a:t>
            </a:r>
          </a:p>
        </p:txBody>
      </p:sp>
    </p:spTree>
    <p:extLst>
      <p:ext uri="{BB962C8B-B14F-4D97-AF65-F5344CB8AC3E}">
        <p14:creationId xmlns:p14="http://schemas.microsoft.com/office/powerpoint/2010/main" val="1602075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Clusters of Orthologous Genes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59" y="836712"/>
            <a:ext cx="7766207" cy="10801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What’s so special about the 16S </a:t>
            </a:r>
            <a:r>
              <a:rPr lang="en-US" sz="2400" dirty="0" err="1" smtClean="0"/>
              <a:t>rRNA</a:t>
            </a:r>
            <a:r>
              <a:rPr lang="en-US" sz="2400" dirty="0"/>
              <a:t> </a:t>
            </a:r>
            <a:r>
              <a:rPr lang="en-US" sz="2400" dirty="0" smtClean="0"/>
              <a:t>gene?</a:t>
            </a:r>
            <a:r>
              <a:rPr lang="en-US" sz="2400" dirty="0" smtClean="0"/>
              <a:t> </a:t>
            </a:r>
            <a:r>
              <a:rPr lang="en-US" sz="2400" dirty="0" smtClean="0"/>
              <a:t>COG a collection of single copy genes for taxonomic signal</a:t>
            </a:r>
            <a:r>
              <a:rPr lang="en-US" sz="2400" baseline="30000" dirty="0" smtClean="0"/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903368"/>
            <a:ext cx="5867400" cy="28829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751137" y="4537794"/>
            <a:ext cx="7766207" cy="5529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Triangle Homology Rule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413346" y="5090758"/>
            <a:ext cx="6964421" cy="10025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i="1" dirty="0" smtClean="0"/>
              <a:t>“Any </a:t>
            </a:r>
            <a:r>
              <a:rPr lang="en-US" sz="1600" i="1" dirty="0"/>
              <a:t>group of at least three proteins from distant genomes that are more similar to each other than they are to any other proteins are likely to form an orthologous </a:t>
            </a:r>
            <a:r>
              <a:rPr lang="en-US" sz="1600" i="1" dirty="0" smtClean="0"/>
              <a:t>set.”</a:t>
            </a:r>
            <a:endParaRPr lang="en-US" sz="1500" i="1" dirty="0"/>
          </a:p>
        </p:txBody>
      </p:sp>
      <p:sp>
        <p:nvSpPr>
          <p:cNvPr id="9" name="Rectangle 8"/>
          <p:cNvSpPr/>
          <p:nvPr/>
        </p:nvSpPr>
        <p:spPr>
          <a:xfrm>
            <a:off x="1115616" y="6008583"/>
            <a:ext cx="7344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000" dirty="0" smtClean="0"/>
              <a:t>R</a:t>
            </a:r>
            <a:r>
              <a:rPr lang="en-US" sz="1000" dirty="0"/>
              <a:t>. L. </a:t>
            </a:r>
            <a:r>
              <a:rPr lang="en-US" sz="1000" dirty="0" err="1"/>
              <a:t>Tatusov</a:t>
            </a:r>
            <a:r>
              <a:rPr lang="en-US" sz="1000" dirty="0"/>
              <a:t> </a:t>
            </a:r>
            <a:r>
              <a:rPr lang="en-US" sz="1000" i="1" dirty="0"/>
              <a:t>et al.</a:t>
            </a:r>
            <a:r>
              <a:rPr lang="en-US" sz="1000" dirty="0"/>
              <a:t>, The COG database: new developments in phylogenetic classification of proteins from complete genomes, </a:t>
            </a:r>
            <a:r>
              <a:rPr lang="en-US" sz="1000" i="1" dirty="0"/>
              <a:t>Nucleic Acids Research</a:t>
            </a:r>
            <a:r>
              <a:rPr lang="en-US" sz="1000" dirty="0"/>
              <a:t> </a:t>
            </a:r>
            <a:r>
              <a:rPr lang="en-US" sz="1000" b="1" dirty="0"/>
              <a:t>29</a:t>
            </a:r>
            <a:r>
              <a:rPr lang="en-US" sz="1000" dirty="0"/>
              <a:t>, 22–28 (2001)</a:t>
            </a:r>
            <a:r>
              <a:rPr lang="en-US" sz="1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1940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RefSeq</a:t>
            </a:r>
            <a:r>
              <a:rPr lang="en-US" sz="2400" b="1" dirty="0" smtClean="0"/>
              <a:t> Functional Taxonomy </a:t>
            </a:r>
            <a:br>
              <a:rPr lang="en-US" sz="2400" b="1" dirty="0" smtClean="0"/>
            </a:br>
            <a:r>
              <a:rPr lang="en-US" sz="2400" b="1" dirty="0" smtClean="0"/>
              <a:t>Metagenome Analyzer (MEGAN)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9303" y="1628800"/>
            <a:ext cx="8097153" cy="19442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Genes identified in </a:t>
            </a:r>
            <a:r>
              <a:rPr lang="en-US" sz="2000" dirty="0" err="1" smtClean="0"/>
              <a:t>RefSeq</a:t>
            </a:r>
            <a:r>
              <a:rPr lang="en-US" sz="2000" dirty="0" smtClean="0"/>
              <a:t> have underlying genome of origin.</a:t>
            </a:r>
            <a:br>
              <a:rPr lang="en-US" sz="2000" dirty="0" smtClean="0"/>
            </a:br>
            <a:r>
              <a:rPr lang="en-US" sz="2000" dirty="0" smtClean="0"/>
              <a:t>- High quality hits possibly contain a (noisy) taxonomic signal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Megan an interactive software to implement the Lowest Common Ancestor (LCA) algorithm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9" y="3645024"/>
            <a:ext cx="7627321" cy="2024236"/>
          </a:xfrm>
          <a:prstGeom prst="rect">
            <a:avLst/>
          </a:prstGeom>
        </p:spPr>
      </p:pic>
      <p:pic>
        <p:nvPicPr>
          <p:cNvPr id="5" name="Picture 4" descr="Screen shot 2014-02-08 at 3.31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56" y="216104"/>
            <a:ext cx="1175695" cy="105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2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emWorkshopBerub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6529</TotalTime>
  <Words>1838</Words>
  <Application>Microsoft Macintosh PowerPoint</Application>
  <PresentationFormat>On-screen Show (4:3)</PresentationFormat>
  <Paragraphs>215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MemWorkshopBerube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Membrane Fouling Study: Irreversible fouling and Lifetime of membrane</dc:title>
  <dc:creator>ami sobai</dc:creator>
  <cp:lastModifiedBy>Niels Hanson</cp:lastModifiedBy>
  <cp:revision>1309</cp:revision>
  <dcterms:created xsi:type="dcterms:W3CDTF">2010-11-16T03:29:29Z</dcterms:created>
  <dcterms:modified xsi:type="dcterms:W3CDTF">2014-02-10T22:49:51Z</dcterms:modified>
</cp:coreProperties>
</file>